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8" d="100"/>
          <a:sy n="78" d="100"/>
        </p:scale>
        <p:origin x="60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1/17/2019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1/17/2019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1/17/2019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1/17/2019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1/17/2019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1/17/2019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1/17/2019</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CRIMINAL PROCEDURE AND PRACTICE IN THE MAGISTRATES’ COURTS:PRELIMINARY </a:t>
            </a:r>
            <a:r>
              <a:rPr lang="en-US" dirty="0" smtClean="0"/>
              <a:t>ENQUIRIES</a:t>
            </a:r>
            <a:br>
              <a:rPr lang="en-US" dirty="0" smtClean="0"/>
            </a:br>
            <a:endParaRPr lang="en-TT" dirty="0"/>
          </a:p>
        </p:txBody>
      </p:sp>
      <p:sp>
        <p:nvSpPr>
          <p:cNvPr id="3" name="Subtitle 2"/>
          <p:cNvSpPr>
            <a:spLocks noGrp="1"/>
          </p:cNvSpPr>
          <p:nvPr>
            <p:ph type="subTitle" idx="1"/>
          </p:nvPr>
        </p:nvSpPr>
        <p:spPr/>
        <p:txBody>
          <a:bodyPr/>
          <a:lstStyle/>
          <a:p>
            <a:r>
              <a:rPr lang="en-US" dirty="0" smtClean="0"/>
              <a:t>Mag. A. Mohamed</a:t>
            </a:r>
          </a:p>
          <a:p>
            <a:r>
              <a:rPr lang="en-US" smtClean="0"/>
              <a:t>17 Jan 2019</a:t>
            </a:r>
            <a:endParaRPr lang="en-TT"/>
          </a:p>
        </p:txBody>
      </p:sp>
    </p:spTree>
    <p:extLst>
      <p:ext uri="{BB962C8B-B14F-4D97-AF65-F5344CB8AC3E}">
        <p14:creationId xmlns:p14="http://schemas.microsoft.com/office/powerpoint/2010/main" val="41610171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Legislative framework</a:t>
            </a:r>
            <a:endParaRPr lang="en-TT" dirty="0"/>
          </a:p>
        </p:txBody>
      </p:sp>
      <p:sp>
        <p:nvSpPr>
          <p:cNvPr id="3" name="Content Placeholder 2"/>
          <p:cNvSpPr>
            <a:spLocks noGrp="1"/>
          </p:cNvSpPr>
          <p:nvPr>
            <p:ph idx="1"/>
          </p:nvPr>
        </p:nvSpPr>
        <p:spPr/>
        <p:txBody>
          <a:bodyPr>
            <a:normAutofit fontScale="92500"/>
          </a:bodyPr>
          <a:lstStyle/>
          <a:p>
            <a:r>
              <a:rPr lang="en-TT" dirty="0"/>
              <a:t>Preliminary Enquiries are governed by the </a:t>
            </a:r>
            <a:r>
              <a:rPr lang="en-TT" b="1" u="sng" dirty="0"/>
              <a:t>Indictable Offences (Preliminary Enquiry) Act Chap. 12:01</a:t>
            </a:r>
          </a:p>
          <a:p>
            <a:pPr lvl="0"/>
            <a:r>
              <a:rPr lang="en-TT" b="1" u="sng" dirty="0"/>
              <a:t>Administration of Justice (Indictable Proceedings) Act 2011 &amp; 2018 </a:t>
            </a:r>
            <a:r>
              <a:rPr lang="en-TT" b="1" u="sng" dirty="0" smtClean="0"/>
              <a:t>Amendment </a:t>
            </a:r>
            <a:r>
              <a:rPr lang="en-TT" dirty="0" smtClean="0"/>
              <a:t>seek to abolish Preliminary Enquiries and introduce Initial and Sufficiency Hearings before a Master of the Criminal Division of the High Court.</a:t>
            </a:r>
            <a:endParaRPr lang="en-TT" dirty="0"/>
          </a:p>
          <a:p>
            <a:r>
              <a:rPr lang="en-TT" dirty="0" smtClean="0"/>
              <a:t>The 2011 </a:t>
            </a:r>
            <a:r>
              <a:rPr lang="en-TT" dirty="0"/>
              <a:t>Act is awaiting </a:t>
            </a:r>
            <a:r>
              <a:rPr lang="en-TT" dirty="0" smtClean="0"/>
              <a:t>Proclamation. The 2018 Amendment is currently before Parliament.</a:t>
            </a:r>
            <a:endParaRPr lang="en-TT" dirty="0"/>
          </a:p>
          <a:p>
            <a:r>
              <a:rPr lang="en-TT" dirty="0" smtClean="0"/>
              <a:t>Until </a:t>
            </a:r>
            <a:r>
              <a:rPr lang="en-TT" dirty="0"/>
              <a:t>these pieces of legislation have been Proclaimed, the Indictable Offences (Preliminary Enquiry) Act is relevant and Preliminary Enquiries are alive!</a:t>
            </a:r>
          </a:p>
          <a:p>
            <a:pPr lvl="0"/>
            <a:r>
              <a:rPr lang="en-TT" b="1" u="sng" dirty="0"/>
              <a:t>The Criminal Procedure Rules 2016 </a:t>
            </a:r>
            <a:r>
              <a:rPr lang="en-TT" dirty="0"/>
              <a:t>are applicable to Preliminary </a:t>
            </a:r>
            <a:r>
              <a:rPr lang="en-TT" dirty="0" smtClean="0"/>
              <a:t>Enquires. </a:t>
            </a:r>
          </a:p>
          <a:p>
            <a:pPr lvl="0"/>
            <a:r>
              <a:rPr lang="en-TT" dirty="0" smtClean="0"/>
              <a:t>The </a:t>
            </a:r>
            <a:r>
              <a:rPr lang="en-TT" dirty="0"/>
              <a:t>overriding objective of the Rules is that criminal cases be dealt with justly. </a:t>
            </a:r>
            <a:r>
              <a:rPr lang="en-TT" b="1" dirty="0"/>
              <a:t>(Rule 3.1)</a:t>
            </a:r>
            <a:endParaRPr lang="en-TT" dirty="0"/>
          </a:p>
          <a:p>
            <a:endParaRPr lang="en-TT" dirty="0"/>
          </a:p>
        </p:txBody>
      </p:sp>
    </p:spTree>
    <p:extLst>
      <p:ext uri="{BB962C8B-B14F-4D97-AF65-F5344CB8AC3E}">
        <p14:creationId xmlns:p14="http://schemas.microsoft.com/office/powerpoint/2010/main" val="17643001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TT"/>
          </a:p>
        </p:txBody>
      </p:sp>
      <p:sp>
        <p:nvSpPr>
          <p:cNvPr id="3" name="Content Placeholder 2"/>
          <p:cNvSpPr>
            <a:spLocks noGrp="1"/>
          </p:cNvSpPr>
          <p:nvPr>
            <p:ph idx="1"/>
          </p:nvPr>
        </p:nvSpPr>
        <p:spPr/>
        <p:txBody>
          <a:bodyPr>
            <a:normAutofit fontScale="92500" lnSpcReduction="10000"/>
          </a:bodyPr>
          <a:lstStyle/>
          <a:p>
            <a:r>
              <a:rPr lang="en-TT" b="1" dirty="0"/>
              <a:t>Rule </a:t>
            </a:r>
            <a:r>
              <a:rPr lang="en-TT" b="1" dirty="0" smtClean="0"/>
              <a:t>3.3 CPR </a:t>
            </a:r>
            <a:r>
              <a:rPr lang="en-TT" dirty="0"/>
              <a:t>gives a list, though not complete as to what dealing with a case justly includes.</a:t>
            </a:r>
          </a:p>
          <a:p>
            <a:r>
              <a:rPr lang="en-TT" dirty="0"/>
              <a:t>In the past the biggest problem plaguing the Mag Courts in relation to </a:t>
            </a:r>
            <a:r>
              <a:rPr lang="en-TT" dirty="0" smtClean="0"/>
              <a:t>Preliminary Enquiries (P.I) </a:t>
            </a:r>
            <a:r>
              <a:rPr lang="en-TT" dirty="0"/>
              <a:t>was the inordinate </a:t>
            </a:r>
            <a:r>
              <a:rPr lang="en-TT" dirty="0" smtClean="0"/>
              <a:t>delay.</a:t>
            </a:r>
            <a:endParaRPr lang="en-TT" dirty="0"/>
          </a:p>
          <a:p>
            <a:pPr>
              <a:buFont typeface="Arial" panose="020B0604020202020204" pitchFamily="34" charset="0"/>
              <a:buChar char="•"/>
            </a:pPr>
            <a:r>
              <a:rPr lang="en-TT" dirty="0"/>
              <a:t>There is no justice for the Accused, witnesses, </a:t>
            </a:r>
            <a:r>
              <a:rPr lang="en-TT" dirty="0" smtClean="0"/>
              <a:t>victims. </a:t>
            </a:r>
          </a:p>
          <a:p>
            <a:pPr>
              <a:buFont typeface="Arial" panose="020B0604020202020204" pitchFamily="34" charset="0"/>
              <a:buChar char="•"/>
            </a:pPr>
            <a:r>
              <a:rPr lang="en-US" dirty="0" smtClean="0"/>
              <a:t>Public trust and confidence in the justice system is eroded.</a:t>
            </a:r>
          </a:p>
          <a:p>
            <a:r>
              <a:rPr lang="en-TT" dirty="0"/>
              <a:t>In order to complete P.I in a timely </a:t>
            </a:r>
            <a:r>
              <a:rPr lang="en-TT" dirty="0" smtClean="0"/>
              <a:t>manner courts have </a:t>
            </a:r>
            <a:r>
              <a:rPr lang="en-TT" dirty="0"/>
              <a:t>been engaging in robust case </a:t>
            </a:r>
            <a:r>
              <a:rPr lang="en-TT" dirty="0" smtClean="0"/>
              <a:t>management but its success is dependent on both the Prosecution and Defence complying with directions given by the court.</a:t>
            </a:r>
            <a:endParaRPr lang="en-TT" dirty="0"/>
          </a:p>
          <a:p>
            <a:r>
              <a:rPr lang="en-TT" dirty="0"/>
              <a:t>P</a:t>
            </a:r>
            <a:r>
              <a:rPr lang="en-TT" dirty="0" smtClean="0"/>
              <a:t>aper committals </a:t>
            </a:r>
            <a:r>
              <a:rPr lang="en-TT" dirty="0"/>
              <a:t>are being used in P.I </a:t>
            </a:r>
            <a:r>
              <a:rPr lang="en-TT" dirty="0" smtClean="0"/>
              <a:t>which </a:t>
            </a:r>
            <a:r>
              <a:rPr lang="en-TT" dirty="0"/>
              <a:t>also reduces the time spent on P.I drastically</a:t>
            </a:r>
            <a:r>
              <a:rPr lang="en-TT" dirty="0" smtClean="0"/>
              <a:t>.(</a:t>
            </a:r>
            <a:r>
              <a:rPr lang="en-TT" b="1" dirty="0" smtClean="0"/>
              <a:t>16c Indictable Offences Act)</a:t>
            </a:r>
            <a:endParaRPr lang="en-TT" b="1" dirty="0"/>
          </a:p>
          <a:p>
            <a:r>
              <a:rPr lang="en-TT" dirty="0"/>
              <a:t> </a:t>
            </a:r>
          </a:p>
          <a:p>
            <a:pPr marL="0" indent="0">
              <a:buNone/>
            </a:pPr>
            <a:endParaRPr lang="en-TT" dirty="0"/>
          </a:p>
        </p:txBody>
      </p:sp>
    </p:spTree>
    <p:extLst>
      <p:ext uri="{BB962C8B-B14F-4D97-AF65-F5344CB8AC3E}">
        <p14:creationId xmlns:p14="http://schemas.microsoft.com/office/powerpoint/2010/main" val="29617233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TT" b="1" u="sng" dirty="0"/>
              <a:t>Preliminary Enquiries: Procedure &amp; Duty of Counsel</a:t>
            </a:r>
            <a:r>
              <a:rPr lang="en-TT" dirty="0"/>
              <a:t/>
            </a:r>
            <a:br>
              <a:rPr lang="en-TT" dirty="0"/>
            </a:br>
            <a:endParaRPr lang="en-TT" dirty="0"/>
          </a:p>
        </p:txBody>
      </p:sp>
      <p:sp>
        <p:nvSpPr>
          <p:cNvPr id="3" name="Content Placeholder 2"/>
          <p:cNvSpPr>
            <a:spLocks noGrp="1"/>
          </p:cNvSpPr>
          <p:nvPr>
            <p:ph idx="1"/>
          </p:nvPr>
        </p:nvSpPr>
        <p:spPr/>
        <p:txBody>
          <a:bodyPr>
            <a:normAutofit/>
          </a:bodyPr>
          <a:lstStyle/>
          <a:p>
            <a:pPr lvl="0">
              <a:buFont typeface="Wingdings" panose="05000000000000000000" pitchFamily="2" charset="2"/>
              <a:buChar char="Ø"/>
            </a:pPr>
            <a:r>
              <a:rPr lang="en-TT" b="1" dirty="0"/>
              <a:t>1st Hearing: </a:t>
            </a:r>
          </a:p>
          <a:p>
            <a:pPr marL="0" indent="0">
              <a:buNone/>
            </a:pPr>
            <a:r>
              <a:rPr lang="en-TT" dirty="0"/>
              <a:t> </a:t>
            </a:r>
            <a:r>
              <a:rPr lang="en-TT" u="sng" dirty="0" smtClean="0"/>
              <a:t>Duty </a:t>
            </a:r>
            <a:r>
              <a:rPr lang="en-TT" u="sng" dirty="0"/>
              <a:t>of Counsel:</a:t>
            </a:r>
          </a:p>
          <a:p>
            <a:pPr marL="457200" lvl="0" indent="-457200">
              <a:buFont typeface="+mj-lt"/>
              <a:buAutoNum type="arabicPeriod"/>
            </a:pPr>
            <a:r>
              <a:rPr lang="en-TT" dirty="0"/>
              <a:t>Application for Bail. If the matter has to be adjourned for the consideration of Bail where the tracing may not be available or the Magistrate needs further information that is not available on the 1</a:t>
            </a:r>
            <a:r>
              <a:rPr lang="en-TT" baseline="30000" dirty="0"/>
              <a:t>st</a:t>
            </a:r>
            <a:r>
              <a:rPr lang="en-TT" dirty="0"/>
              <a:t> day, ensure that the adjournment does not exceed two (2) days: </a:t>
            </a:r>
            <a:r>
              <a:rPr lang="en-TT" b="1" dirty="0" smtClean="0"/>
              <a:t>CPR </a:t>
            </a:r>
            <a:r>
              <a:rPr lang="en-TT" b="1" dirty="0"/>
              <a:t>Rule </a:t>
            </a:r>
            <a:r>
              <a:rPr lang="en-TT" b="1" dirty="0" smtClean="0"/>
              <a:t>6.1</a:t>
            </a:r>
          </a:p>
          <a:p>
            <a:pPr marL="457200" lvl="0" indent="-457200">
              <a:buFont typeface="+mj-lt"/>
              <a:buAutoNum type="arabicPeriod"/>
            </a:pPr>
            <a:r>
              <a:rPr lang="en-TT" dirty="0" smtClean="0"/>
              <a:t>Ensure </a:t>
            </a:r>
            <a:r>
              <a:rPr lang="en-TT" dirty="0"/>
              <a:t>that you are provided with the initial details of the Prosecution’s Case. </a:t>
            </a:r>
            <a:r>
              <a:rPr lang="en-TT" b="1" dirty="0"/>
              <a:t>CPR Rule 7.2.</a:t>
            </a:r>
            <a:endParaRPr lang="en-TT" dirty="0"/>
          </a:p>
          <a:p>
            <a:r>
              <a:rPr lang="en-TT" b="1" dirty="0"/>
              <a:t>Rule 7.3 </a:t>
            </a:r>
            <a:r>
              <a:rPr lang="en-TT" dirty="0"/>
              <a:t>gives guidance as to what the initial details must include.</a:t>
            </a:r>
          </a:p>
          <a:p>
            <a:r>
              <a:rPr lang="en-TT" dirty="0"/>
              <a:t> </a:t>
            </a:r>
          </a:p>
          <a:p>
            <a:endParaRPr lang="en-TT" dirty="0"/>
          </a:p>
        </p:txBody>
      </p:sp>
    </p:spTree>
    <p:extLst>
      <p:ext uri="{BB962C8B-B14F-4D97-AF65-F5344CB8AC3E}">
        <p14:creationId xmlns:p14="http://schemas.microsoft.com/office/powerpoint/2010/main" val="2458618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TT" dirty="0"/>
              <a:t>2</a:t>
            </a:r>
            <a:r>
              <a:rPr lang="en-TT" baseline="30000" dirty="0"/>
              <a:t>nd </a:t>
            </a:r>
            <a:r>
              <a:rPr lang="en-TT" dirty="0" smtClean="0"/>
              <a:t> </a:t>
            </a:r>
            <a:r>
              <a:rPr lang="en-TT" dirty="0"/>
              <a:t>Hearing</a:t>
            </a:r>
            <a:br>
              <a:rPr lang="en-TT" dirty="0"/>
            </a:br>
            <a:r>
              <a:rPr lang="en-TT" dirty="0"/>
              <a:t>Duty of Counsel:</a:t>
            </a:r>
            <a:br>
              <a:rPr lang="en-TT" dirty="0"/>
            </a:br>
            <a:endParaRPr lang="en-TT" dirty="0"/>
          </a:p>
        </p:txBody>
      </p:sp>
      <p:sp>
        <p:nvSpPr>
          <p:cNvPr id="3" name="Content Placeholder 2"/>
          <p:cNvSpPr>
            <a:spLocks noGrp="1"/>
          </p:cNvSpPr>
          <p:nvPr>
            <p:ph idx="1"/>
          </p:nvPr>
        </p:nvSpPr>
        <p:spPr/>
        <p:txBody>
          <a:bodyPr>
            <a:normAutofit fontScale="92500" lnSpcReduction="20000"/>
          </a:bodyPr>
          <a:lstStyle/>
          <a:p>
            <a:pPr marL="457200" lvl="0" indent="-457200">
              <a:buFont typeface="+mj-lt"/>
              <a:buAutoNum type="arabicPeriod"/>
            </a:pPr>
            <a:r>
              <a:rPr lang="en-TT" dirty="0"/>
              <a:t>Inform the Court whether or not the directions have been complied with.</a:t>
            </a:r>
          </a:p>
          <a:p>
            <a:pPr marL="457200" lvl="0" indent="-457200">
              <a:buFont typeface="+mj-lt"/>
              <a:buAutoNum type="arabicPeriod"/>
            </a:pPr>
            <a:r>
              <a:rPr lang="en-TT" dirty="0"/>
              <a:t>Once defence has in its possession the statements of the Prosecution witnesses, </a:t>
            </a:r>
            <a:r>
              <a:rPr lang="en-TT" dirty="0" smtClean="0"/>
              <a:t>defence to </a:t>
            </a:r>
            <a:r>
              <a:rPr lang="en-TT" dirty="0"/>
              <a:t>indicate the time frame required to peruse statements and take instructions from Accused person.</a:t>
            </a:r>
          </a:p>
          <a:p>
            <a:pPr marL="457200" lvl="0" indent="-457200">
              <a:buFont typeface="+mj-lt"/>
              <a:buAutoNum type="arabicPeriod"/>
            </a:pPr>
            <a:r>
              <a:rPr lang="en-TT" dirty="0"/>
              <a:t>Be realistic as well as reasonable with the times frame required to indicate witnesses for cross examination. Whatever time frame requested BE READY on the adjourned date. </a:t>
            </a:r>
          </a:p>
          <a:p>
            <a:pPr marL="457200" lvl="0" indent="-457200">
              <a:buFont typeface="+mj-lt"/>
              <a:buAutoNum type="arabicPeriod"/>
            </a:pPr>
            <a:r>
              <a:rPr lang="en-TT" dirty="0"/>
              <a:t>In indicating witnesses for cross examination </a:t>
            </a:r>
            <a:r>
              <a:rPr lang="en-TT" b="1" dirty="0"/>
              <a:t>N.B :</a:t>
            </a:r>
            <a:endParaRPr lang="en-TT" dirty="0"/>
          </a:p>
          <a:p>
            <a:pPr lvl="0"/>
            <a:r>
              <a:rPr lang="en-TT" dirty="0"/>
              <a:t>The P.I is the presentation of the Prosecution’s case. It is for the Court to determine whether on the </a:t>
            </a:r>
            <a:r>
              <a:rPr lang="en-TT" dirty="0" smtClean="0"/>
              <a:t>prosecution’s </a:t>
            </a:r>
            <a:r>
              <a:rPr lang="en-TT" dirty="0"/>
              <a:t>evidence, a prima facie case is established. </a:t>
            </a:r>
            <a:r>
              <a:rPr lang="en-TT" dirty="0" smtClean="0"/>
              <a:t>It is not a trial. </a:t>
            </a:r>
            <a:r>
              <a:rPr lang="en-TT" dirty="0"/>
              <a:t>THEREFORE, THERE IS NO NEED TO CROSS EXAMINE ALL THE WITNESSES FOR THE PROSECUTION.</a:t>
            </a:r>
          </a:p>
          <a:p>
            <a:pPr lvl="0"/>
            <a:r>
              <a:rPr lang="en-TT" dirty="0"/>
              <a:t>THERE IS ALSO NO NEED FOR LENGHTY CROSS EXAMINATION </a:t>
            </a:r>
            <a:endParaRPr lang="en-TT" dirty="0" smtClean="0"/>
          </a:p>
          <a:p>
            <a:pPr lvl="0" algn="ctr"/>
            <a:r>
              <a:rPr lang="en-US" b="1" dirty="0" smtClean="0"/>
              <a:t>PREPARATION IS KEY!!!!</a:t>
            </a:r>
            <a:endParaRPr lang="en-TT" b="1" dirty="0" smtClean="0"/>
          </a:p>
          <a:p>
            <a:pPr lvl="0"/>
            <a:endParaRPr lang="en-TT" dirty="0"/>
          </a:p>
          <a:p>
            <a:endParaRPr lang="en-TT" dirty="0"/>
          </a:p>
        </p:txBody>
      </p:sp>
    </p:spTree>
    <p:extLst>
      <p:ext uri="{BB962C8B-B14F-4D97-AF65-F5344CB8AC3E}">
        <p14:creationId xmlns:p14="http://schemas.microsoft.com/office/powerpoint/2010/main" val="34800879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a:t>
            </a:r>
            <a:r>
              <a:rPr lang="en-US" baseline="30000" dirty="0" smtClean="0"/>
              <a:t>RD</a:t>
            </a:r>
            <a:r>
              <a:rPr lang="en-US" dirty="0" smtClean="0"/>
              <a:t> HEARING</a:t>
            </a:r>
            <a:br>
              <a:rPr lang="en-US" dirty="0" smtClean="0"/>
            </a:br>
            <a:r>
              <a:rPr lang="en-US" dirty="0" smtClean="0"/>
              <a:t>DUTY OF COUNSEL</a:t>
            </a:r>
            <a:endParaRPr lang="en-TT" dirty="0"/>
          </a:p>
        </p:txBody>
      </p:sp>
      <p:sp>
        <p:nvSpPr>
          <p:cNvPr id="3" name="Content Placeholder 2"/>
          <p:cNvSpPr>
            <a:spLocks noGrp="1"/>
          </p:cNvSpPr>
          <p:nvPr>
            <p:ph idx="1"/>
          </p:nvPr>
        </p:nvSpPr>
        <p:spPr/>
        <p:txBody>
          <a:bodyPr>
            <a:normAutofit/>
          </a:bodyPr>
          <a:lstStyle/>
          <a:p>
            <a:pPr marL="457200" lvl="0" indent="-457200">
              <a:buFont typeface="+mj-lt"/>
              <a:buAutoNum type="arabicPeriod"/>
            </a:pPr>
            <a:r>
              <a:rPr lang="en-TT" dirty="0" smtClean="0"/>
              <a:t>Indicate </a:t>
            </a:r>
            <a:r>
              <a:rPr lang="en-TT" dirty="0"/>
              <a:t>witnesses for cross examination and the approximate time required for cross examination of each witness requested. Sometimes you may find that you do not need any witnesses for cross. </a:t>
            </a:r>
            <a:endParaRPr lang="en-TT" dirty="0" smtClean="0"/>
          </a:p>
          <a:p>
            <a:pPr marL="457200" lvl="0" indent="-457200">
              <a:buFont typeface="+mj-lt"/>
              <a:buAutoNum type="arabicPeriod"/>
            </a:pPr>
            <a:r>
              <a:rPr lang="en-TT" dirty="0" smtClean="0"/>
              <a:t>If </a:t>
            </a:r>
            <a:r>
              <a:rPr lang="en-TT" dirty="0"/>
              <a:t>there is a change in the witness list, defence has the responsibility to contact the Prosecutor and inform the Pros of the witness required. This is to ensure that the witness is present on the date of the hearing and that the time scheduled for the hearing of the matter is maintained. Give the Pros sufficient notice to locate the </a:t>
            </a:r>
            <a:r>
              <a:rPr lang="en-TT" dirty="0" smtClean="0"/>
              <a:t>witness.</a:t>
            </a:r>
          </a:p>
          <a:p>
            <a:pPr marL="457200" lvl="0" indent="-457200">
              <a:buFont typeface="+mj-lt"/>
              <a:buAutoNum type="arabicPeriod"/>
            </a:pPr>
            <a:r>
              <a:rPr lang="en-TT" dirty="0" smtClean="0"/>
              <a:t>Similarly </a:t>
            </a:r>
            <a:r>
              <a:rPr lang="en-TT" dirty="0"/>
              <a:t>if upon reflection, defence does not want witnesses previously indicated for cross, the Pros should be informed of this</a:t>
            </a:r>
            <a:r>
              <a:rPr lang="en-TT" dirty="0" smtClean="0"/>
              <a:t>.</a:t>
            </a:r>
          </a:p>
          <a:p>
            <a:pPr marL="457200" lvl="0" indent="-457200">
              <a:buFont typeface="+mj-lt"/>
              <a:buAutoNum type="arabicPeriod"/>
            </a:pPr>
            <a:r>
              <a:rPr lang="en-TT" dirty="0" smtClean="0"/>
              <a:t> Hearing </a:t>
            </a:r>
            <a:r>
              <a:rPr lang="en-TT" dirty="0"/>
              <a:t>date is fixed</a:t>
            </a:r>
          </a:p>
          <a:p>
            <a:endParaRPr lang="en-TT" dirty="0"/>
          </a:p>
        </p:txBody>
      </p:sp>
    </p:spTree>
    <p:extLst>
      <p:ext uri="{BB962C8B-B14F-4D97-AF65-F5344CB8AC3E}">
        <p14:creationId xmlns:p14="http://schemas.microsoft.com/office/powerpoint/2010/main" val="36603165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TT" dirty="0" smtClean="0"/>
              <a:t>4</a:t>
            </a:r>
            <a:r>
              <a:rPr lang="en-TT" baseline="30000" dirty="0" smtClean="0"/>
              <a:t>TH</a:t>
            </a:r>
            <a:r>
              <a:rPr lang="en-TT" dirty="0" smtClean="0"/>
              <a:t> </a:t>
            </a:r>
            <a:r>
              <a:rPr lang="en-TT" dirty="0"/>
              <a:t>Hearing (P.I starts and is completed)</a:t>
            </a:r>
            <a:br>
              <a:rPr lang="en-TT" dirty="0"/>
            </a:br>
            <a:r>
              <a:rPr lang="en-TT" dirty="0"/>
              <a:t>Duty of Counsel:</a:t>
            </a:r>
            <a:br>
              <a:rPr lang="en-TT" dirty="0"/>
            </a:br>
            <a:endParaRPr lang="en-TT" dirty="0"/>
          </a:p>
        </p:txBody>
      </p:sp>
      <p:sp>
        <p:nvSpPr>
          <p:cNvPr id="3" name="Content Placeholder 2"/>
          <p:cNvSpPr>
            <a:spLocks noGrp="1"/>
          </p:cNvSpPr>
          <p:nvPr>
            <p:ph idx="1"/>
          </p:nvPr>
        </p:nvSpPr>
        <p:spPr/>
        <p:txBody>
          <a:bodyPr>
            <a:normAutofit/>
          </a:bodyPr>
          <a:lstStyle/>
          <a:p>
            <a:r>
              <a:rPr lang="en-TT" u="sng" dirty="0"/>
              <a:t>General</a:t>
            </a:r>
            <a:endParaRPr lang="en-TT" dirty="0"/>
          </a:p>
          <a:p>
            <a:pPr marL="457200" lvl="0" indent="-457200">
              <a:buFont typeface="+mj-lt"/>
              <a:buAutoNum type="arabicPeriod"/>
            </a:pPr>
            <a:r>
              <a:rPr lang="en-TT" dirty="0"/>
              <a:t>After robust case management, neither side should be requesting an adjournment. The Court should not and would not grant an adjournment except in exceptional circumstances where there is an unforeseen circumstance.</a:t>
            </a:r>
          </a:p>
          <a:p>
            <a:r>
              <a:rPr lang="en-TT" dirty="0" smtClean="0"/>
              <a:t>Having </a:t>
            </a:r>
            <a:r>
              <a:rPr lang="en-TT" dirty="0"/>
              <a:t>another matter in another court is not an unforeseen circumstance. </a:t>
            </a:r>
            <a:r>
              <a:rPr lang="en-TT" dirty="0" smtClean="0"/>
              <a:t>The </a:t>
            </a:r>
            <a:r>
              <a:rPr lang="en-TT" dirty="0"/>
              <a:t>purpose of case management is to ensure that matters are heard in a timely manner and that can only be done if the time schedules are honoured . </a:t>
            </a:r>
            <a:endParaRPr lang="en-TT" dirty="0" smtClean="0"/>
          </a:p>
          <a:p>
            <a:r>
              <a:rPr lang="en-TT" dirty="0" smtClean="0"/>
              <a:t>Be respectful and courteous. It </a:t>
            </a:r>
            <a:r>
              <a:rPr lang="en-TT" dirty="0"/>
              <a:t>is disrespectful and discourteous when defence attorneys do not </a:t>
            </a:r>
            <a:r>
              <a:rPr lang="en-TT" dirty="0" smtClean="0"/>
              <a:t>appear for </a:t>
            </a:r>
            <a:r>
              <a:rPr lang="en-TT" dirty="0"/>
              <a:t>a matter with absolutely no </a:t>
            </a:r>
            <a:r>
              <a:rPr lang="en-TT" dirty="0" smtClean="0"/>
              <a:t>indication </a:t>
            </a:r>
            <a:r>
              <a:rPr lang="en-TT" dirty="0"/>
              <a:t>to the Court. It is </a:t>
            </a:r>
            <a:r>
              <a:rPr lang="en-TT" dirty="0" smtClean="0"/>
              <a:t>unprofessional when </a:t>
            </a:r>
            <a:r>
              <a:rPr lang="en-TT" dirty="0"/>
              <a:t>a matter is set for a particular time, attorneys walk in court 2 or 3 hours later with no word to the Court requesting that the matter be stood down.</a:t>
            </a:r>
          </a:p>
          <a:p>
            <a:endParaRPr lang="en-TT" dirty="0"/>
          </a:p>
        </p:txBody>
      </p:sp>
    </p:spTree>
    <p:extLst>
      <p:ext uri="{BB962C8B-B14F-4D97-AF65-F5344CB8AC3E}">
        <p14:creationId xmlns:p14="http://schemas.microsoft.com/office/powerpoint/2010/main" val="22506989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TT" sz="4000" dirty="0" smtClean="0"/>
              <a:t>4</a:t>
            </a:r>
            <a:r>
              <a:rPr lang="en-TT" sz="4000" baseline="30000" dirty="0" smtClean="0"/>
              <a:t>TH</a:t>
            </a:r>
            <a:r>
              <a:rPr lang="en-TT" sz="4000" dirty="0" smtClean="0"/>
              <a:t> </a:t>
            </a:r>
            <a:r>
              <a:rPr lang="en-TT" sz="4000" dirty="0"/>
              <a:t>Hearing (P.I starts and is completed)</a:t>
            </a:r>
            <a:br>
              <a:rPr lang="en-TT" sz="4000" dirty="0"/>
            </a:br>
            <a:r>
              <a:rPr lang="en-TT" sz="4000" dirty="0"/>
              <a:t>Duty of </a:t>
            </a:r>
            <a:r>
              <a:rPr lang="en-TT" sz="4000" dirty="0" smtClean="0"/>
              <a:t>Counsel</a:t>
            </a:r>
            <a:r>
              <a:rPr lang="en-TT" sz="4000" dirty="0"/>
              <a:t> </a:t>
            </a:r>
            <a:r>
              <a:rPr lang="en-TT" sz="4000" dirty="0" err="1" smtClean="0"/>
              <a:t>con’t</a:t>
            </a:r>
            <a:r>
              <a:rPr lang="en-TT" sz="4000" dirty="0"/>
              <a:t/>
            </a:r>
            <a:br>
              <a:rPr lang="en-TT" sz="4000" dirty="0"/>
            </a:br>
            <a:endParaRPr lang="en-TT" sz="4000" dirty="0"/>
          </a:p>
        </p:txBody>
      </p:sp>
      <p:sp>
        <p:nvSpPr>
          <p:cNvPr id="3" name="Content Placeholder 2"/>
          <p:cNvSpPr>
            <a:spLocks noGrp="1"/>
          </p:cNvSpPr>
          <p:nvPr>
            <p:ph idx="1"/>
          </p:nvPr>
        </p:nvSpPr>
        <p:spPr/>
        <p:txBody>
          <a:bodyPr>
            <a:normAutofit/>
          </a:bodyPr>
          <a:lstStyle/>
          <a:p>
            <a:pPr marL="457200" lvl="0" indent="-457200">
              <a:buFont typeface="+mj-lt"/>
              <a:buAutoNum type="arabicPeriod"/>
            </a:pPr>
            <a:r>
              <a:rPr lang="en-TT" dirty="0"/>
              <a:t>Stick to the time frames indicated for cross examination of the witnesses. Magistrates will hold you to the time frames indicated during case </a:t>
            </a:r>
            <a:r>
              <a:rPr lang="en-TT" dirty="0" smtClean="0"/>
              <a:t>management… </a:t>
            </a:r>
            <a:r>
              <a:rPr lang="en-TT" dirty="0"/>
              <a:t>preparation is </a:t>
            </a:r>
            <a:r>
              <a:rPr lang="en-TT" dirty="0" smtClean="0"/>
              <a:t>key!</a:t>
            </a:r>
          </a:p>
          <a:p>
            <a:pPr marL="457200" lvl="0" indent="-457200">
              <a:buFont typeface="+mj-lt"/>
              <a:buAutoNum type="arabicPeriod"/>
            </a:pPr>
            <a:r>
              <a:rPr lang="en-TT" dirty="0" smtClean="0"/>
              <a:t>Be </a:t>
            </a:r>
            <a:r>
              <a:rPr lang="en-TT" dirty="0"/>
              <a:t>honest with your clients. Do not waste the courts </a:t>
            </a:r>
            <a:r>
              <a:rPr lang="en-TT" dirty="0" smtClean="0"/>
              <a:t>time by making </a:t>
            </a:r>
            <a:r>
              <a:rPr lang="en-TT" dirty="0"/>
              <a:t>a no case submission </a:t>
            </a:r>
            <a:r>
              <a:rPr lang="en-TT" dirty="0" smtClean="0"/>
              <a:t>where </a:t>
            </a:r>
            <a:r>
              <a:rPr lang="en-TT" dirty="0"/>
              <a:t>there is no valid basis for doing so. </a:t>
            </a:r>
            <a:endParaRPr lang="en-TT" dirty="0" smtClean="0"/>
          </a:p>
          <a:p>
            <a:pPr marL="457200" lvl="0" indent="-457200">
              <a:buFont typeface="+mj-lt"/>
              <a:buAutoNum type="arabicPeriod"/>
            </a:pPr>
            <a:r>
              <a:rPr lang="en-TT" dirty="0" smtClean="0"/>
              <a:t>Have </a:t>
            </a:r>
            <a:r>
              <a:rPr lang="en-TT" dirty="0"/>
              <a:t>defence witnesses present in the event the prosecution discharges their duty and the Accused wishes to call witness at the P.I</a:t>
            </a:r>
          </a:p>
          <a:p>
            <a:r>
              <a:rPr lang="en-TT" dirty="0"/>
              <a:t> </a:t>
            </a:r>
          </a:p>
          <a:p>
            <a:endParaRPr lang="en-TT" dirty="0"/>
          </a:p>
        </p:txBody>
      </p:sp>
    </p:spTree>
    <p:extLst>
      <p:ext uri="{BB962C8B-B14F-4D97-AF65-F5344CB8AC3E}">
        <p14:creationId xmlns:p14="http://schemas.microsoft.com/office/powerpoint/2010/main" val="25908405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TT" sz="4000" dirty="0" smtClean="0"/>
              <a:t>4</a:t>
            </a:r>
            <a:r>
              <a:rPr lang="en-TT" sz="4000" baseline="30000" dirty="0" smtClean="0"/>
              <a:t>TH</a:t>
            </a:r>
            <a:r>
              <a:rPr lang="en-TT" sz="4000" dirty="0" smtClean="0"/>
              <a:t> </a:t>
            </a:r>
            <a:r>
              <a:rPr lang="en-TT" sz="4000" dirty="0"/>
              <a:t>Hearing (P.I starts and is completed)</a:t>
            </a:r>
            <a:br>
              <a:rPr lang="en-TT" sz="4000" dirty="0"/>
            </a:br>
            <a:r>
              <a:rPr lang="en-TT" sz="4000" dirty="0"/>
              <a:t>Duty of Counsel </a:t>
            </a:r>
            <a:r>
              <a:rPr lang="en-TT" sz="4000" dirty="0" err="1"/>
              <a:t>con’t</a:t>
            </a:r>
            <a:r>
              <a:rPr lang="en-TT" sz="4000" dirty="0"/>
              <a:t/>
            </a:r>
            <a:br>
              <a:rPr lang="en-TT" sz="4000" dirty="0"/>
            </a:br>
            <a:endParaRPr lang="en-TT" sz="4000" dirty="0"/>
          </a:p>
        </p:txBody>
      </p:sp>
      <p:sp>
        <p:nvSpPr>
          <p:cNvPr id="3" name="Content Placeholder 2"/>
          <p:cNvSpPr>
            <a:spLocks noGrp="1"/>
          </p:cNvSpPr>
          <p:nvPr>
            <p:ph idx="1"/>
          </p:nvPr>
        </p:nvSpPr>
        <p:spPr/>
        <p:txBody>
          <a:bodyPr>
            <a:normAutofit fontScale="70000" lnSpcReduction="20000"/>
          </a:bodyPr>
          <a:lstStyle/>
          <a:p>
            <a:pPr marL="457200" indent="-457200">
              <a:buFont typeface="+mj-lt"/>
              <a:buAutoNum type="arabicPeriod"/>
            </a:pPr>
            <a:r>
              <a:rPr lang="en-TT" dirty="0"/>
              <a:t>From the time the date of hearing is scheduled you should inform the Accused to start preparing the necessary documents for bail in the event that prosecution establishes a prima facie case and there is a committal. </a:t>
            </a:r>
            <a:endParaRPr lang="en-TT" dirty="0" smtClean="0"/>
          </a:p>
          <a:p>
            <a:r>
              <a:rPr lang="en-TT" u="sng" dirty="0"/>
              <a:t> </a:t>
            </a:r>
            <a:r>
              <a:rPr lang="en-TT" u="sng" dirty="0" smtClean="0"/>
              <a:t>Evidence</a:t>
            </a:r>
          </a:p>
          <a:p>
            <a:pPr marL="457200" indent="-457200">
              <a:buFont typeface="+mj-lt"/>
              <a:buAutoNum type="arabicPeriod"/>
            </a:pPr>
            <a:r>
              <a:rPr lang="en-TT" dirty="0" smtClean="0"/>
              <a:t>Where </a:t>
            </a:r>
            <a:r>
              <a:rPr lang="en-TT" dirty="0"/>
              <a:t>the Prosecution is proceeding via paper committal ensure the statutory requirements under 16C (3) of the Indictable Offences Act are complied with. </a:t>
            </a:r>
          </a:p>
          <a:p>
            <a:r>
              <a:rPr lang="en-TT" dirty="0"/>
              <a:t>Where the witness is under 18years of age ensure that the requirements of 16C (4) are complied with.</a:t>
            </a:r>
          </a:p>
          <a:p>
            <a:r>
              <a:rPr lang="en-TT" dirty="0" smtClean="0"/>
              <a:t>Statutory </a:t>
            </a:r>
            <a:r>
              <a:rPr lang="en-TT" dirty="0"/>
              <a:t>Requirements under 16C (3):</a:t>
            </a:r>
          </a:p>
          <a:p>
            <a:pPr marL="457200" lvl="0" indent="-457200">
              <a:buFont typeface="+mj-lt"/>
              <a:buAutoNum type="alphaLcParenR"/>
            </a:pPr>
            <a:r>
              <a:rPr lang="en-TT" dirty="0"/>
              <a:t>Statement is signed by the witness who made </a:t>
            </a:r>
            <a:r>
              <a:rPr lang="en-TT" dirty="0" smtClean="0"/>
              <a:t>it;</a:t>
            </a:r>
          </a:p>
          <a:p>
            <a:pPr marL="457200" lvl="0" indent="-457200">
              <a:buFont typeface="+mj-lt"/>
              <a:buAutoNum type="alphaLcParenR"/>
            </a:pPr>
            <a:r>
              <a:rPr lang="en-TT" dirty="0" smtClean="0"/>
              <a:t>Statement </a:t>
            </a:r>
            <a:r>
              <a:rPr lang="en-TT" dirty="0"/>
              <a:t>was sworn before a Justice of the Peace and authenticated by the JP by a certificate signed by </a:t>
            </a:r>
            <a:r>
              <a:rPr lang="en-TT" dirty="0" smtClean="0"/>
              <a:t>him;</a:t>
            </a:r>
          </a:p>
          <a:p>
            <a:pPr marL="457200" lvl="0" indent="-457200">
              <a:buFont typeface="+mj-lt"/>
              <a:buAutoNum type="alphaLcParenR"/>
            </a:pPr>
            <a:r>
              <a:rPr lang="en-TT" dirty="0" smtClean="0"/>
              <a:t>Statement </a:t>
            </a:r>
            <a:r>
              <a:rPr lang="en-TT" dirty="0"/>
              <a:t>contains a declaration by the witness that the statement is true to the best of his knowledge and belief and he made the statement knowing that he would be liable to prosecution if he wilfully stated anything in it that he knew to be false or did not believe it to be </a:t>
            </a:r>
            <a:r>
              <a:rPr lang="en-TT" dirty="0" smtClean="0"/>
              <a:t>true</a:t>
            </a:r>
          </a:p>
          <a:p>
            <a:pPr marL="457200" lvl="0" indent="-457200">
              <a:buFont typeface="+mj-lt"/>
              <a:buAutoNum type="alphaLcParenR"/>
            </a:pPr>
            <a:r>
              <a:rPr lang="en-TT" dirty="0" smtClean="0"/>
              <a:t>The </a:t>
            </a:r>
            <a:r>
              <a:rPr lang="en-TT" dirty="0"/>
              <a:t>statement was served on all parties to the proceedings by or on behalf of the party proposing to tender it; </a:t>
            </a:r>
            <a:r>
              <a:rPr lang="en-TT" dirty="0" smtClean="0"/>
              <a:t>and</a:t>
            </a:r>
          </a:p>
          <a:p>
            <a:pPr marL="457200" lvl="0" indent="-457200">
              <a:buFont typeface="+mj-lt"/>
              <a:buAutoNum type="alphaLcParenR"/>
            </a:pPr>
            <a:r>
              <a:rPr lang="en-TT" dirty="0" smtClean="0"/>
              <a:t>There </a:t>
            </a:r>
            <a:r>
              <a:rPr lang="en-TT" dirty="0"/>
              <a:t>is no objection to the statement being tendered.</a:t>
            </a:r>
          </a:p>
          <a:p>
            <a:pPr marL="457200" indent="-457200">
              <a:buFont typeface="+mj-lt"/>
              <a:buAutoNum type="arabicPeriod"/>
            </a:pPr>
            <a:endParaRPr lang="en-TT" dirty="0"/>
          </a:p>
          <a:p>
            <a:pPr marL="0" indent="0">
              <a:buNone/>
            </a:pPr>
            <a:endParaRPr lang="en-TT" dirty="0"/>
          </a:p>
        </p:txBody>
      </p:sp>
    </p:spTree>
    <p:extLst>
      <p:ext uri="{BB962C8B-B14F-4D97-AF65-F5344CB8AC3E}">
        <p14:creationId xmlns:p14="http://schemas.microsoft.com/office/powerpoint/2010/main" val="8395587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TT" sz="4000" dirty="0" smtClean="0"/>
              <a:t>4</a:t>
            </a:r>
            <a:r>
              <a:rPr lang="en-TT" sz="4000" baseline="30000" dirty="0" smtClean="0"/>
              <a:t>TH</a:t>
            </a:r>
            <a:r>
              <a:rPr lang="en-TT" sz="4000" dirty="0" smtClean="0"/>
              <a:t>Hearing </a:t>
            </a:r>
            <a:r>
              <a:rPr lang="en-TT" sz="4000" dirty="0"/>
              <a:t>(P.I starts and is completed)</a:t>
            </a:r>
            <a:br>
              <a:rPr lang="en-TT" sz="4000" dirty="0"/>
            </a:br>
            <a:r>
              <a:rPr lang="en-TT" sz="4000" dirty="0"/>
              <a:t>Duty of Counsel </a:t>
            </a:r>
            <a:r>
              <a:rPr lang="en-TT" sz="4000" dirty="0" err="1"/>
              <a:t>con’t</a:t>
            </a:r>
            <a:r>
              <a:rPr lang="en-TT" sz="4000" dirty="0"/>
              <a:t/>
            </a:r>
            <a:br>
              <a:rPr lang="en-TT" sz="4000" dirty="0"/>
            </a:br>
            <a:endParaRPr lang="en-TT" sz="4000" dirty="0"/>
          </a:p>
        </p:txBody>
      </p:sp>
      <p:sp>
        <p:nvSpPr>
          <p:cNvPr id="3" name="Content Placeholder 2"/>
          <p:cNvSpPr>
            <a:spLocks noGrp="1"/>
          </p:cNvSpPr>
          <p:nvPr>
            <p:ph idx="1"/>
          </p:nvPr>
        </p:nvSpPr>
        <p:spPr/>
        <p:txBody>
          <a:bodyPr>
            <a:normAutofit fontScale="92500" lnSpcReduction="20000"/>
          </a:bodyPr>
          <a:lstStyle/>
          <a:p>
            <a:pPr marL="457200" lvl="0" indent="-457200">
              <a:buFont typeface="+mj-lt"/>
              <a:buAutoNum type="arabicPeriod"/>
            </a:pPr>
            <a:r>
              <a:rPr lang="en-TT" dirty="0"/>
              <a:t>I</a:t>
            </a:r>
            <a:r>
              <a:rPr lang="en-TT" dirty="0" smtClean="0"/>
              <a:t>ndicate </a:t>
            </a:r>
            <a:r>
              <a:rPr lang="en-TT" dirty="0"/>
              <a:t>any evidentiary objection. PREPARATION is therefore necessary. Defence can also indicate to the Pros before the date of hearing </a:t>
            </a:r>
            <a:r>
              <a:rPr lang="en-TT" dirty="0" smtClean="0"/>
              <a:t>the evidential </a:t>
            </a:r>
            <a:r>
              <a:rPr lang="en-TT" dirty="0"/>
              <a:t>objections. There may be agreement on the admissibility of the </a:t>
            </a:r>
            <a:r>
              <a:rPr lang="en-TT" dirty="0" smtClean="0"/>
              <a:t>evidence. </a:t>
            </a:r>
            <a:r>
              <a:rPr lang="en-TT" dirty="0"/>
              <a:t>If there is no consensus then both sides can be ready to make their submissions to the Court</a:t>
            </a:r>
            <a:r>
              <a:rPr lang="en-TT" dirty="0" smtClean="0"/>
              <a:t>. </a:t>
            </a:r>
            <a:r>
              <a:rPr lang="en-TT" dirty="0"/>
              <a:t>T</a:t>
            </a:r>
            <a:r>
              <a:rPr lang="en-TT" dirty="0" smtClean="0"/>
              <a:t>his </a:t>
            </a:r>
            <a:r>
              <a:rPr lang="en-TT" dirty="0"/>
              <a:t>ensures that the matter is completed in the stipulated time</a:t>
            </a:r>
            <a:r>
              <a:rPr lang="en-TT" dirty="0" smtClean="0"/>
              <a:t>.</a:t>
            </a:r>
          </a:p>
          <a:p>
            <a:pPr marL="457200" lvl="0" indent="-457200">
              <a:buFont typeface="+mj-lt"/>
              <a:buAutoNum type="arabicPeriod"/>
            </a:pPr>
            <a:r>
              <a:rPr lang="en-TT" dirty="0" smtClean="0"/>
              <a:t> </a:t>
            </a:r>
            <a:r>
              <a:rPr lang="en-TT" dirty="0"/>
              <a:t>E</a:t>
            </a:r>
            <a:r>
              <a:rPr lang="en-TT" dirty="0" smtClean="0"/>
              <a:t>nsure </a:t>
            </a:r>
            <a:r>
              <a:rPr lang="en-TT" dirty="0"/>
              <a:t>that the witnesses requested for cross examination are present in court before the Prosecution proceeds to tender the statements under 16C of the Indictable Offences Act. Sometimes, witnesses become unavailable between the swearing of the statements and the actual day of </a:t>
            </a:r>
            <a:r>
              <a:rPr lang="en-TT" dirty="0" smtClean="0"/>
              <a:t>hearing. The </a:t>
            </a:r>
            <a:r>
              <a:rPr lang="en-TT" dirty="0"/>
              <a:t>evidence in chief of the witnesses is adduced by </a:t>
            </a:r>
            <a:r>
              <a:rPr lang="en-TT" dirty="0" smtClean="0"/>
              <a:t>tendering of </a:t>
            </a:r>
            <a:r>
              <a:rPr lang="en-TT" dirty="0"/>
              <a:t>statements but the witness is not available for </a:t>
            </a:r>
            <a:r>
              <a:rPr lang="en-TT" dirty="0" smtClean="0"/>
              <a:t>cross. </a:t>
            </a:r>
            <a:endParaRPr lang="en-TT" dirty="0"/>
          </a:p>
          <a:p>
            <a:r>
              <a:rPr lang="en-TT" dirty="0"/>
              <a:t> </a:t>
            </a:r>
            <a:r>
              <a:rPr lang="en-TT" dirty="0" smtClean="0"/>
              <a:t>Where </a:t>
            </a:r>
            <a:r>
              <a:rPr lang="en-TT" dirty="0"/>
              <a:t>the witnesses’ availability may have been altered between the swearing of the statement and the date of hearing, the prosecution may make an application under section </a:t>
            </a:r>
            <a:r>
              <a:rPr lang="en-TT" dirty="0" smtClean="0"/>
              <a:t>15C of </a:t>
            </a:r>
            <a:r>
              <a:rPr lang="en-TT" dirty="0"/>
              <a:t>the Evidence </a:t>
            </a:r>
            <a:r>
              <a:rPr lang="en-TT" dirty="0" smtClean="0"/>
              <a:t>Act. </a:t>
            </a:r>
            <a:r>
              <a:rPr lang="en-TT" dirty="0"/>
              <a:t>T</a:t>
            </a:r>
            <a:r>
              <a:rPr lang="en-TT" dirty="0" smtClean="0"/>
              <a:t>he </a:t>
            </a:r>
            <a:r>
              <a:rPr lang="en-TT" dirty="0"/>
              <a:t>statement </a:t>
            </a:r>
            <a:r>
              <a:rPr lang="en-TT" dirty="0" smtClean="0"/>
              <a:t>may </a:t>
            </a:r>
            <a:r>
              <a:rPr lang="en-TT" dirty="0"/>
              <a:t>no longer </a:t>
            </a:r>
            <a:r>
              <a:rPr lang="en-TT" dirty="0" smtClean="0"/>
              <a:t>be admissible </a:t>
            </a:r>
            <a:r>
              <a:rPr lang="en-TT" dirty="0"/>
              <a:t>under section 16C of the Indictable Offences Act.</a:t>
            </a:r>
          </a:p>
          <a:p>
            <a:r>
              <a:rPr lang="en-TT" dirty="0"/>
              <a:t> </a:t>
            </a:r>
          </a:p>
          <a:p>
            <a:endParaRPr lang="en-TT" dirty="0"/>
          </a:p>
        </p:txBody>
      </p:sp>
    </p:spTree>
    <p:extLst>
      <p:ext uri="{BB962C8B-B14F-4D97-AF65-F5344CB8AC3E}">
        <p14:creationId xmlns:p14="http://schemas.microsoft.com/office/powerpoint/2010/main" val="36327275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TT"/>
          </a:p>
        </p:txBody>
      </p:sp>
      <p:sp>
        <p:nvSpPr>
          <p:cNvPr id="3" name="Content Placeholder 2"/>
          <p:cNvSpPr>
            <a:spLocks noGrp="1"/>
          </p:cNvSpPr>
          <p:nvPr>
            <p:ph idx="1"/>
          </p:nvPr>
        </p:nvSpPr>
        <p:spPr/>
        <p:txBody>
          <a:bodyPr/>
          <a:lstStyle/>
          <a:p>
            <a:r>
              <a:rPr lang="en-TT" u="sng" dirty="0"/>
              <a:t>Committal for Sentence Section 27A Indictable Offences (Preliminary Enquiry)</a:t>
            </a:r>
            <a:endParaRPr lang="en-TT" dirty="0"/>
          </a:p>
          <a:p>
            <a:r>
              <a:rPr lang="en-TT" dirty="0"/>
              <a:t>Available in all Indicatable Matters except treason and murder</a:t>
            </a:r>
          </a:p>
          <a:p>
            <a:r>
              <a:rPr lang="en-TT" dirty="0"/>
              <a:t>Accused must be represented</a:t>
            </a:r>
          </a:p>
          <a:p>
            <a:r>
              <a:rPr lang="en-TT" dirty="0"/>
              <a:t>Accused wants to plead guilty.</a:t>
            </a:r>
          </a:p>
          <a:p>
            <a:r>
              <a:rPr lang="en-TT" dirty="0"/>
              <a:t>Committed to High Court for Sentence which fast tracks the matter in the High Court.</a:t>
            </a:r>
          </a:p>
          <a:p>
            <a:endParaRPr lang="en-TT" dirty="0"/>
          </a:p>
        </p:txBody>
      </p:sp>
    </p:spTree>
    <p:extLst>
      <p:ext uri="{BB962C8B-B14F-4D97-AF65-F5344CB8AC3E}">
        <p14:creationId xmlns:p14="http://schemas.microsoft.com/office/powerpoint/2010/main" val="58005389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104</TotalTime>
  <Words>1026</Words>
  <Application>Microsoft Office PowerPoint</Application>
  <PresentationFormat>Widescreen</PresentationFormat>
  <Paragraphs>68</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Tw Cen MT</vt:lpstr>
      <vt:lpstr>Tw Cen MT Condensed</vt:lpstr>
      <vt:lpstr>Wingdings</vt:lpstr>
      <vt:lpstr>Wingdings 3</vt:lpstr>
      <vt:lpstr>Integral</vt:lpstr>
      <vt:lpstr>CRIMINAL PROCEDURE AND PRACTICE IN THE MAGISTRATES’ COURTS:PRELIMINARY ENQUIRIES </vt:lpstr>
      <vt:lpstr>Legislative framework</vt:lpstr>
      <vt:lpstr>PowerPoint Presentation</vt:lpstr>
      <vt:lpstr>Preliminary Enquiries: Procedure &amp; Duty of Counsel </vt:lpstr>
      <vt:lpstr>2nd  Hearing Duty of Counsel: </vt:lpstr>
      <vt:lpstr>3RD HEARING DUTY OF COUNSEL</vt:lpstr>
      <vt:lpstr>4TH Hearing (P.I starts and is completed) Duty of Counsel: </vt:lpstr>
      <vt:lpstr>4TH Hearing (P.I starts and is completed) Duty of Counsel con’t </vt:lpstr>
      <vt:lpstr>4TH Hearing (P.I starts and is completed) Duty of Counsel con’t </vt:lpstr>
      <vt:lpstr>4THHearing (P.I starts and is completed) Duty of Counsel con’t </vt:lpstr>
      <vt:lpstr>PowerPoint Presentation</vt:lpstr>
    </vt:vector>
  </TitlesOfParts>
  <Company>Judiciary of Trinidad and Tobago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PRELIMINARY ENQUIRIES</dc:title>
  <dc:creator>Magistrate Adia Mohammed</dc:creator>
  <cp:lastModifiedBy>Magistrate Adia Mohammed</cp:lastModifiedBy>
  <cp:revision>17</cp:revision>
  <cp:lastPrinted>2019-01-16T18:13:03Z</cp:lastPrinted>
  <dcterms:created xsi:type="dcterms:W3CDTF">2019-01-15T23:01:09Z</dcterms:created>
  <dcterms:modified xsi:type="dcterms:W3CDTF">2019-01-17T10:36:18Z</dcterms:modified>
</cp:coreProperties>
</file>