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3"/>
  </p:notesMasterIdLst>
  <p:handoutMasterIdLst>
    <p:handoutMasterId r:id="rId24"/>
  </p:handoutMasterIdLst>
  <p:sldIdLst>
    <p:sldId id="256" r:id="rId2"/>
    <p:sldId id="257" r:id="rId3"/>
    <p:sldId id="261" r:id="rId4"/>
    <p:sldId id="273" r:id="rId5"/>
    <p:sldId id="262" r:id="rId6"/>
    <p:sldId id="258" r:id="rId7"/>
    <p:sldId id="259" r:id="rId8"/>
    <p:sldId id="260" r:id="rId9"/>
    <p:sldId id="263" r:id="rId10"/>
    <p:sldId id="264" r:id="rId11"/>
    <p:sldId id="275" r:id="rId12"/>
    <p:sldId id="276" r:id="rId13"/>
    <p:sldId id="265" r:id="rId14"/>
    <p:sldId id="266" r:id="rId15"/>
    <p:sldId id="277" r:id="rId16"/>
    <p:sldId id="269" r:id="rId17"/>
    <p:sldId id="270" r:id="rId18"/>
    <p:sldId id="272" r:id="rId19"/>
    <p:sldId id="280" r:id="rId20"/>
    <p:sldId id="271" r:id="rId21"/>
    <p:sldId id="278" r:id="rId2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TT"/>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A9B53D6-BB98-44E1-ADC7-C381D973123F}" type="datetimeFigureOut">
              <a:rPr lang="en-TT" smtClean="0"/>
              <a:t>27/06/2019</a:t>
            </a:fld>
            <a:endParaRPr lang="en-TT"/>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TT"/>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610B4B3-65D1-49D9-8EB2-1E786CA69363}" type="slidenum">
              <a:rPr lang="en-TT" smtClean="0"/>
              <a:t>‹#›</a:t>
            </a:fld>
            <a:endParaRPr lang="en-TT"/>
          </a:p>
        </p:txBody>
      </p:sp>
    </p:spTree>
    <p:extLst>
      <p:ext uri="{BB962C8B-B14F-4D97-AF65-F5344CB8AC3E}">
        <p14:creationId xmlns:p14="http://schemas.microsoft.com/office/powerpoint/2010/main" val="3504723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TT"/>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2BED603-2054-409E-BD5D-7082993A79BE}" type="datetimeFigureOut">
              <a:rPr lang="en-TT" smtClean="0"/>
              <a:t>27/06/2019</a:t>
            </a:fld>
            <a:endParaRPr lang="en-TT"/>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TT"/>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T"/>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TT"/>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F197B91-27C2-4801-AF77-1F6C01A19E01}" type="slidenum">
              <a:rPr lang="en-TT" smtClean="0"/>
              <a:t>‹#›</a:t>
            </a:fld>
            <a:endParaRPr lang="en-TT"/>
          </a:p>
        </p:txBody>
      </p:sp>
    </p:spTree>
    <p:extLst>
      <p:ext uri="{BB962C8B-B14F-4D97-AF65-F5344CB8AC3E}">
        <p14:creationId xmlns:p14="http://schemas.microsoft.com/office/powerpoint/2010/main" val="2441492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dirty="0"/>
          </a:p>
        </p:txBody>
      </p:sp>
      <p:sp>
        <p:nvSpPr>
          <p:cNvPr id="4" name="Slide Number Placeholder 3"/>
          <p:cNvSpPr>
            <a:spLocks noGrp="1"/>
          </p:cNvSpPr>
          <p:nvPr>
            <p:ph type="sldNum" sz="quarter" idx="10"/>
          </p:nvPr>
        </p:nvSpPr>
        <p:spPr/>
        <p:txBody>
          <a:bodyPr/>
          <a:lstStyle/>
          <a:p>
            <a:fld id="{FF197B91-27C2-4801-AF77-1F6C01A19E01}" type="slidenum">
              <a:rPr lang="en-TT" smtClean="0"/>
              <a:t>1</a:t>
            </a:fld>
            <a:endParaRPr lang="en-TT"/>
          </a:p>
        </p:txBody>
      </p:sp>
    </p:spTree>
    <p:extLst>
      <p:ext uri="{BB962C8B-B14F-4D97-AF65-F5344CB8AC3E}">
        <p14:creationId xmlns:p14="http://schemas.microsoft.com/office/powerpoint/2010/main" val="2695321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F197B91-27C2-4801-AF77-1F6C01A19E01}" type="slidenum">
              <a:rPr lang="en-TT" smtClean="0"/>
              <a:t>5</a:t>
            </a:fld>
            <a:endParaRPr lang="en-TT"/>
          </a:p>
        </p:txBody>
      </p:sp>
    </p:spTree>
    <p:extLst>
      <p:ext uri="{BB962C8B-B14F-4D97-AF65-F5344CB8AC3E}">
        <p14:creationId xmlns:p14="http://schemas.microsoft.com/office/powerpoint/2010/main" val="141467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3041598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239053-DC58-4D8E-8191-85F337748D4D}" type="datetimeFigureOut">
              <a:rPr lang="en-US" smtClean="0"/>
              <a:t>6/27/2019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3904856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119834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776628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4266306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800588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373048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3709424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4064966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062929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244145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239053-DC58-4D8E-8191-85F337748D4D}" type="datetimeFigureOut">
              <a:rPr lang="en-US" smtClean="0"/>
              <a:t>6/27/2019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35910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239053-DC58-4D8E-8191-85F337748D4D}" type="datetimeFigureOut">
              <a:rPr lang="en-US" smtClean="0"/>
              <a:t>6/27/2019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766602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3547113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03260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AF239053-DC58-4D8E-8191-85F337748D4D}" type="datetimeFigureOut">
              <a:rPr lang="en-US" smtClean="0"/>
              <a:t>6/27/2019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1810471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239053-DC58-4D8E-8191-85F337748D4D}" type="datetimeFigureOut">
              <a:rPr lang="en-US" smtClean="0"/>
              <a:t>6/27/2019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AFAF8-5243-498B-A737-660325D1B05B}" type="slidenum">
              <a:rPr lang="en-US" smtClean="0"/>
              <a:t>‹#›</a:t>
            </a:fld>
            <a:endParaRPr lang="en-US"/>
          </a:p>
        </p:txBody>
      </p:sp>
    </p:spTree>
    <p:extLst>
      <p:ext uri="{BB962C8B-B14F-4D97-AF65-F5344CB8AC3E}">
        <p14:creationId xmlns:p14="http://schemas.microsoft.com/office/powerpoint/2010/main" val="2661741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F239053-DC58-4D8E-8191-85F337748D4D}" type="datetimeFigureOut">
              <a:rPr lang="en-US" smtClean="0"/>
              <a:t>6/27/2019</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24AAFAF8-5243-498B-A737-660325D1B05B}" type="slidenum">
              <a:rPr lang="en-US" smtClean="0"/>
              <a:t>‹#›</a:t>
            </a:fld>
            <a:endParaRPr lang="en-US"/>
          </a:p>
        </p:txBody>
      </p:sp>
    </p:spTree>
    <p:extLst>
      <p:ext uri="{BB962C8B-B14F-4D97-AF65-F5344CB8AC3E}">
        <p14:creationId xmlns:p14="http://schemas.microsoft.com/office/powerpoint/2010/main" val="2915768587"/>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Presentation of cases before the Court of Appeal</a:t>
            </a:r>
          </a:p>
        </p:txBody>
      </p:sp>
      <p:sp>
        <p:nvSpPr>
          <p:cNvPr id="3" name="Subtitle 2"/>
          <p:cNvSpPr>
            <a:spLocks noGrp="1"/>
          </p:cNvSpPr>
          <p:nvPr>
            <p:ph type="subTitle" idx="1"/>
          </p:nvPr>
        </p:nvSpPr>
        <p:spPr/>
        <p:txBody>
          <a:bodyPr/>
          <a:lstStyle/>
          <a:p>
            <a:endParaRPr lang="en-US" dirty="0"/>
          </a:p>
          <a:p>
            <a:r>
              <a:rPr lang="en-US" dirty="0"/>
              <a:t>Justice of Appeal Prakash </a:t>
            </a:r>
            <a:r>
              <a:rPr lang="en-US" dirty="0" err="1"/>
              <a:t>Moosai</a:t>
            </a:r>
            <a:endParaRPr lang="en-US" dirty="0"/>
          </a:p>
        </p:txBody>
      </p:sp>
    </p:spTree>
    <p:extLst>
      <p:ext uri="{BB962C8B-B14F-4D97-AF65-F5344CB8AC3E}">
        <p14:creationId xmlns:p14="http://schemas.microsoft.com/office/powerpoint/2010/main" val="101247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 </a:t>
            </a:r>
          </a:p>
        </p:txBody>
      </p:sp>
      <p:sp>
        <p:nvSpPr>
          <p:cNvPr id="3" name="Content Placeholder 2"/>
          <p:cNvSpPr>
            <a:spLocks noGrp="1"/>
          </p:cNvSpPr>
          <p:nvPr>
            <p:ph idx="1"/>
          </p:nvPr>
        </p:nvSpPr>
        <p:spPr>
          <a:xfrm>
            <a:off x="827700" y="2052925"/>
            <a:ext cx="7401900" cy="4195481"/>
          </a:xfrm>
        </p:spPr>
        <p:txBody>
          <a:bodyPr/>
          <a:lstStyle/>
          <a:p>
            <a:pPr algn="just"/>
            <a:r>
              <a:rPr lang="en-TT" sz="2200" dirty="0"/>
              <a:t>Therefore, to appeal against findings of fact or mixed findings of fact and law, or against sentence where the sentence is not one fixed by law, leave is required: Section 43 SCJA.</a:t>
            </a:r>
          </a:p>
          <a:p>
            <a:pPr marL="0" indent="0">
              <a:buNone/>
            </a:pPr>
            <a:endParaRPr lang="en-TT" dirty="0"/>
          </a:p>
        </p:txBody>
      </p:sp>
    </p:spTree>
    <p:extLst>
      <p:ext uri="{BB962C8B-B14F-4D97-AF65-F5344CB8AC3E}">
        <p14:creationId xmlns:p14="http://schemas.microsoft.com/office/powerpoint/2010/main" val="3800825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a:t>
            </a:r>
          </a:p>
        </p:txBody>
      </p:sp>
      <p:sp>
        <p:nvSpPr>
          <p:cNvPr id="3" name="Content Placeholder 2"/>
          <p:cNvSpPr>
            <a:spLocks noGrp="1"/>
          </p:cNvSpPr>
          <p:nvPr>
            <p:ph idx="1"/>
          </p:nvPr>
        </p:nvSpPr>
        <p:spPr>
          <a:xfrm>
            <a:off x="827700" y="2052925"/>
            <a:ext cx="7554300" cy="4195481"/>
          </a:xfrm>
        </p:spPr>
        <p:txBody>
          <a:bodyPr>
            <a:noAutofit/>
          </a:bodyPr>
          <a:lstStyle/>
          <a:p>
            <a:pPr algn="just"/>
            <a:r>
              <a:rPr lang="en-TT" sz="2200" dirty="0"/>
              <a:t>Determination of appeals and the application of ‘the proviso’: Section 44(1) SCJA.</a:t>
            </a:r>
          </a:p>
          <a:p>
            <a:pPr marL="457200" lvl="1" indent="0" algn="just">
              <a:buNone/>
            </a:pPr>
            <a:r>
              <a:rPr lang="en-TT" sz="2000" dirty="0"/>
              <a:t>The Court of Appeal on any such appeal against conviction shall allow the appeal if it thinks that	the verdict of the jury should be set aside on the ground that it is unreasonable or cannot be supported having regard to the evidence, or that the 	judgment of the Court before whom the	appellant was convicted should be set aside on the ground of a wrong decision on any question of law or that on any ground there was a miscarriage of justice, and in any other case shall dismiss the appeal;</a:t>
            </a:r>
          </a:p>
        </p:txBody>
      </p:sp>
    </p:spTree>
    <p:extLst>
      <p:ext uri="{BB962C8B-B14F-4D97-AF65-F5344CB8AC3E}">
        <p14:creationId xmlns:p14="http://schemas.microsoft.com/office/powerpoint/2010/main" val="42136502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a:t>
            </a:r>
          </a:p>
        </p:txBody>
      </p:sp>
      <p:sp>
        <p:nvSpPr>
          <p:cNvPr id="3" name="Content Placeholder 2"/>
          <p:cNvSpPr>
            <a:spLocks noGrp="1"/>
          </p:cNvSpPr>
          <p:nvPr>
            <p:ph idx="1"/>
          </p:nvPr>
        </p:nvSpPr>
        <p:spPr>
          <a:xfrm>
            <a:off x="827700" y="2052925"/>
            <a:ext cx="7782900" cy="4195481"/>
          </a:xfrm>
        </p:spPr>
        <p:txBody>
          <a:bodyPr>
            <a:normAutofit/>
          </a:bodyPr>
          <a:lstStyle/>
          <a:p>
            <a:pPr marL="457200" lvl="1" indent="0" algn="just">
              <a:buNone/>
            </a:pPr>
            <a:r>
              <a:rPr lang="en-TT" sz="2000" dirty="0"/>
              <a:t>but the Court may, notwithstanding that they are </a:t>
            </a:r>
            <a:r>
              <a:rPr lang="en-TT" sz="2000" dirty="0" smtClean="0"/>
              <a:t>of </a:t>
            </a:r>
            <a:r>
              <a:rPr lang="en-TT" sz="2000" dirty="0"/>
              <a:t>the opinion that the point raised in the appeal might be decided in favour of the appellant, </a:t>
            </a:r>
            <a:r>
              <a:rPr lang="en-TT" sz="2000" dirty="0" smtClean="0"/>
              <a:t>dismiss </a:t>
            </a:r>
            <a:r>
              <a:rPr lang="en-TT" sz="2000" dirty="0"/>
              <a:t>the appeal if they consider that no 	</a:t>
            </a:r>
            <a:r>
              <a:rPr lang="en-TT" sz="2000" dirty="0" smtClean="0"/>
              <a:t>substantial miscarriage </a:t>
            </a:r>
            <a:r>
              <a:rPr lang="en-TT" sz="2000" dirty="0"/>
              <a:t>of justice has actually </a:t>
            </a:r>
            <a:r>
              <a:rPr lang="en-TT" sz="2000" dirty="0" smtClean="0"/>
              <a:t>occurred</a:t>
            </a:r>
            <a:r>
              <a:rPr lang="en-TT" sz="2000" dirty="0"/>
              <a:t>. See </a:t>
            </a:r>
            <a:r>
              <a:rPr lang="en-TT" sz="2000" b="1" i="1" dirty="0"/>
              <a:t>Stafford v The State [1999] </a:t>
            </a:r>
            <a:r>
              <a:rPr lang="en-TT" sz="2000" b="1" i="1" dirty="0" smtClean="0"/>
              <a:t>1 </a:t>
            </a:r>
            <a:r>
              <a:rPr lang="en-TT" sz="2000" b="1" i="1" dirty="0"/>
              <a:t>WLR </a:t>
            </a:r>
            <a:r>
              <a:rPr lang="en-TT" sz="2000" b="1" i="1" dirty="0" smtClean="0"/>
              <a:t>2026</a:t>
            </a:r>
            <a:r>
              <a:rPr lang="en-TT" sz="2000" b="1" i="1" dirty="0"/>
              <a:t>; Benjamin &amp; Ganga v The State[2012] UKPC 8; Lundy v R [2014] 4 LRC </a:t>
            </a:r>
            <a:r>
              <a:rPr lang="en-TT" sz="2000" b="1" i="1" dirty="0" smtClean="0"/>
              <a:t>561; </a:t>
            </a:r>
            <a:r>
              <a:rPr lang="en-TT" sz="2000" b="1" i="1" dirty="0"/>
              <a:t>Wright v The Queen [2016] UKPC </a:t>
            </a:r>
            <a:r>
              <a:rPr lang="en-TT" sz="2000" b="1" i="1" dirty="0" smtClean="0"/>
              <a:t>18.</a:t>
            </a:r>
          </a:p>
          <a:p>
            <a:pPr marL="457200" lvl="1" indent="0" algn="just">
              <a:buNone/>
            </a:pPr>
            <a:r>
              <a:rPr lang="en-TT" sz="2000" dirty="0" smtClean="0"/>
              <a:t>	“The test which must be applied to the application of 	the proviso is whether, if the jury had been properly 	directed, they would inevitably have come to the 	same conclusion upon a review of all the evidence.” 	– per Lord Hope in Stafford v The State.</a:t>
            </a:r>
            <a:endParaRPr lang="en-TT" sz="2000" b="1" i="1" dirty="0"/>
          </a:p>
        </p:txBody>
      </p:sp>
    </p:spTree>
    <p:extLst>
      <p:ext uri="{BB962C8B-B14F-4D97-AF65-F5344CB8AC3E}">
        <p14:creationId xmlns:p14="http://schemas.microsoft.com/office/powerpoint/2010/main" val="1485435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 </a:t>
            </a:r>
          </a:p>
        </p:txBody>
      </p:sp>
      <p:sp>
        <p:nvSpPr>
          <p:cNvPr id="3" name="Content Placeholder 2"/>
          <p:cNvSpPr>
            <a:spLocks noGrp="1"/>
          </p:cNvSpPr>
          <p:nvPr>
            <p:ph idx="1"/>
          </p:nvPr>
        </p:nvSpPr>
        <p:spPr>
          <a:xfrm>
            <a:off x="484710" y="2807653"/>
            <a:ext cx="8049690" cy="3619976"/>
          </a:xfrm>
        </p:spPr>
        <p:txBody>
          <a:bodyPr>
            <a:normAutofit fontScale="55000" lnSpcReduction="20000"/>
          </a:bodyPr>
          <a:lstStyle/>
          <a:p>
            <a:pPr marL="0" indent="0" algn="just">
              <a:buNone/>
            </a:pPr>
            <a:r>
              <a:rPr lang="en-TT" sz="4000" dirty="0"/>
              <a:t>	- The </a:t>
            </a:r>
            <a:r>
              <a:rPr lang="en-TT" sz="4000" u="sng" dirty="0"/>
              <a:t>LATE</a:t>
            </a:r>
            <a:r>
              <a:rPr lang="en-TT" sz="4000" dirty="0"/>
              <a:t> filing of submissions, </a:t>
            </a:r>
            <a:r>
              <a:rPr lang="en-TT" sz="4000" u="sng" dirty="0"/>
              <a:t>IF</a:t>
            </a:r>
            <a:r>
              <a:rPr lang="en-TT" sz="4000" dirty="0"/>
              <a:t> they are filed at all.</a:t>
            </a:r>
          </a:p>
          <a:p>
            <a:pPr marL="0" indent="0" algn="just">
              <a:buNone/>
            </a:pPr>
            <a:endParaRPr lang="en-TT" sz="4000" dirty="0"/>
          </a:p>
          <a:p>
            <a:pPr marL="0" indent="0" algn="just">
              <a:buNone/>
            </a:pPr>
            <a:r>
              <a:rPr lang="en-TT" sz="4000" dirty="0"/>
              <a:t>	- Oral submissions are sometimes overly long and </a:t>
            </a:r>
          </a:p>
          <a:p>
            <a:pPr marL="0" indent="0" algn="just">
              <a:buNone/>
            </a:pPr>
            <a:r>
              <a:rPr lang="en-TT" sz="4000" dirty="0"/>
              <a:t>	convoluted. </a:t>
            </a:r>
            <a:r>
              <a:rPr lang="en-TT" sz="4000" u="sng" dirty="0"/>
              <a:t>Learn to be concise</a:t>
            </a:r>
            <a:r>
              <a:rPr lang="en-TT" sz="4000" dirty="0"/>
              <a:t>.</a:t>
            </a:r>
          </a:p>
          <a:p>
            <a:pPr marL="0" indent="0" algn="just">
              <a:buNone/>
            </a:pPr>
            <a:endParaRPr lang="en-TT" sz="4000" dirty="0"/>
          </a:p>
          <a:p>
            <a:pPr marL="0" indent="0" algn="just">
              <a:buNone/>
            </a:pPr>
            <a:r>
              <a:rPr lang="en-TT" sz="4000" dirty="0"/>
              <a:t>	- Attorneys must not simply quote substantially from 	the trial judge’s summation. They must ensure that 	what they refer to is both </a:t>
            </a:r>
            <a:r>
              <a:rPr lang="en-TT" sz="4000" u="sng" dirty="0"/>
              <a:t>relevant and material.</a:t>
            </a:r>
          </a:p>
          <a:p>
            <a:pPr marL="0" indent="0">
              <a:buNone/>
            </a:pPr>
            <a:endParaRPr lang="en-TT" dirty="0"/>
          </a:p>
          <a:p>
            <a:pPr marL="0" indent="0">
              <a:buNone/>
            </a:pPr>
            <a:r>
              <a:rPr lang="en-TT" dirty="0"/>
              <a:t>	</a:t>
            </a:r>
          </a:p>
        </p:txBody>
      </p:sp>
      <p:pic>
        <p:nvPicPr>
          <p:cNvPr id="9" name="Picture 8">
            <a:extLst>
              <a:ext uri="{FF2B5EF4-FFF2-40B4-BE49-F238E27FC236}">
                <a16:creationId xmlns:a16="http://schemas.microsoft.com/office/drawing/2014/main" xmlns="" id="{0E1EF549-744F-481C-AE43-48DC984CF0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4958" y="1152983"/>
            <a:ext cx="1442132" cy="1509733"/>
          </a:xfrm>
          <a:prstGeom prst="rect">
            <a:avLst/>
          </a:prstGeom>
        </p:spPr>
      </p:pic>
      <p:sp>
        <p:nvSpPr>
          <p:cNvPr id="10" name="TextBox 9">
            <a:extLst>
              <a:ext uri="{FF2B5EF4-FFF2-40B4-BE49-F238E27FC236}">
                <a16:creationId xmlns:a16="http://schemas.microsoft.com/office/drawing/2014/main" xmlns="" id="{A3DBAAF2-47F2-4314-8C04-FEA34D796AB8}"/>
              </a:ext>
            </a:extLst>
          </p:cNvPr>
          <p:cNvSpPr txBox="1"/>
          <p:nvPr/>
        </p:nvSpPr>
        <p:spPr>
          <a:xfrm>
            <a:off x="381000" y="1822768"/>
            <a:ext cx="4773090" cy="984885"/>
          </a:xfrm>
          <a:prstGeom prst="rect">
            <a:avLst/>
          </a:prstGeom>
          <a:noFill/>
        </p:spPr>
        <p:txBody>
          <a:bodyPr wrap="square" rtlCol="0">
            <a:spAutoFit/>
          </a:bodyPr>
          <a:lstStyle/>
          <a:p>
            <a:pPr marL="342900" indent="-342900" algn="just">
              <a:buFont typeface="Wingdings" panose="05000000000000000000" pitchFamily="2" charset="2"/>
              <a:buChar char="Ø"/>
            </a:pPr>
            <a:r>
              <a:rPr lang="en-TT" sz="2200" b="1" dirty="0"/>
              <a:t>Concerns from the Bench </a:t>
            </a:r>
          </a:p>
          <a:p>
            <a:pPr algn="just"/>
            <a:r>
              <a:rPr lang="en-TT" dirty="0"/>
              <a:t>	</a:t>
            </a:r>
          </a:p>
          <a:p>
            <a:endParaRPr lang="en-GB" dirty="0"/>
          </a:p>
        </p:txBody>
      </p:sp>
    </p:spTree>
    <p:extLst>
      <p:ext uri="{BB962C8B-B14F-4D97-AF65-F5344CB8AC3E}">
        <p14:creationId xmlns:p14="http://schemas.microsoft.com/office/powerpoint/2010/main" val="288307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childTnLst>
                          </p:cTn>
                        </p:par>
                        <p:par>
                          <p:cTn id="26" fill="hold">
                            <p:stCondLst>
                              <p:cond delay="2000"/>
                            </p:stCondLst>
                            <p:childTnLst>
                              <p:par>
                                <p:cTn id="27" presetID="32" presetClass="emph" presetSubtype="0" fill="hold" nodeType="afterEffect">
                                  <p:stCondLst>
                                    <p:cond delay="0"/>
                                  </p:stCondLst>
                                  <p:childTnLst>
                                    <p:animRot by="120000">
                                      <p:cBhvr>
                                        <p:cTn id="28" dur="100" fill="hold">
                                          <p:stCondLst>
                                            <p:cond delay="0"/>
                                          </p:stCondLst>
                                        </p:cTn>
                                        <p:tgtEl>
                                          <p:spTgt spid="9"/>
                                        </p:tgtEl>
                                        <p:attrNameLst>
                                          <p:attrName>r</p:attrName>
                                        </p:attrNameLst>
                                      </p:cBhvr>
                                    </p:animRot>
                                    <p:animRot by="-240000">
                                      <p:cBhvr>
                                        <p:cTn id="29" dur="200" fill="hold">
                                          <p:stCondLst>
                                            <p:cond delay="200"/>
                                          </p:stCondLst>
                                        </p:cTn>
                                        <p:tgtEl>
                                          <p:spTgt spid="9"/>
                                        </p:tgtEl>
                                        <p:attrNameLst>
                                          <p:attrName>r</p:attrName>
                                        </p:attrNameLst>
                                      </p:cBhvr>
                                    </p:animRot>
                                    <p:animRot by="240000">
                                      <p:cBhvr>
                                        <p:cTn id="30" dur="200" fill="hold">
                                          <p:stCondLst>
                                            <p:cond delay="400"/>
                                          </p:stCondLst>
                                        </p:cTn>
                                        <p:tgtEl>
                                          <p:spTgt spid="9"/>
                                        </p:tgtEl>
                                        <p:attrNameLst>
                                          <p:attrName>r</p:attrName>
                                        </p:attrNameLst>
                                      </p:cBhvr>
                                    </p:animRot>
                                    <p:animRot by="-240000">
                                      <p:cBhvr>
                                        <p:cTn id="31" dur="200" fill="hold">
                                          <p:stCondLst>
                                            <p:cond delay="600"/>
                                          </p:stCondLst>
                                        </p:cTn>
                                        <p:tgtEl>
                                          <p:spTgt spid="9"/>
                                        </p:tgtEl>
                                        <p:attrNameLst>
                                          <p:attrName>r</p:attrName>
                                        </p:attrNameLst>
                                      </p:cBhvr>
                                    </p:animRot>
                                    <p:animRot by="120000">
                                      <p:cBhvr>
                                        <p:cTn id="32" dur="200" fill="hold">
                                          <p:stCondLst>
                                            <p:cond delay="800"/>
                                          </p:stCondLst>
                                        </p:cTn>
                                        <p:tgtEl>
                                          <p:spTgt spid="9"/>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 </a:t>
            </a:r>
          </a:p>
        </p:txBody>
      </p:sp>
      <p:sp>
        <p:nvSpPr>
          <p:cNvPr id="3" name="Content Placeholder 2"/>
          <p:cNvSpPr>
            <a:spLocks noGrp="1"/>
          </p:cNvSpPr>
          <p:nvPr>
            <p:ph idx="1"/>
          </p:nvPr>
        </p:nvSpPr>
        <p:spPr>
          <a:xfrm>
            <a:off x="827700" y="2052925"/>
            <a:ext cx="7859100" cy="4195481"/>
          </a:xfrm>
        </p:spPr>
        <p:txBody>
          <a:bodyPr>
            <a:normAutofit/>
          </a:bodyPr>
          <a:lstStyle/>
          <a:p>
            <a:pPr algn="just">
              <a:buFontTx/>
              <a:buChar char="-"/>
            </a:pPr>
            <a:r>
              <a:rPr lang="en-TT" sz="2200" dirty="0"/>
              <a:t>There is a greater need for proper analysis and application of the law. Again, do not just place large ‘chunks’ of information before the court without the requisite analysis.</a:t>
            </a:r>
          </a:p>
          <a:p>
            <a:pPr algn="just">
              <a:buFontTx/>
              <a:buChar char="-"/>
            </a:pPr>
            <a:r>
              <a:rPr lang="en-TT" sz="2200" dirty="0"/>
              <a:t>Where persons are jointly charged, it would be helpful if submissions are compartmentalised as there is often a significant degree of overlap. </a:t>
            </a:r>
            <a:r>
              <a:rPr lang="en-TT" sz="2200" dirty="0" smtClean="0"/>
              <a:t>Perhaps </a:t>
            </a:r>
            <a:r>
              <a:rPr lang="en-TT" sz="2200" dirty="0"/>
              <a:t>closer collaboration between </a:t>
            </a:r>
            <a:r>
              <a:rPr lang="en-TT" sz="2200" dirty="0" smtClean="0"/>
              <a:t>attorneys </a:t>
            </a:r>
            <a:r>
              <a:rPr lang="en-TT" sz="2200" dirty="0"/>
              <a:t>in the preparation of submissions can be explored so as to avoid the otherwise repetitious nature of submissions in these types of cases.</a:t>
            </a:r>
          </a:p>
          <a:p>
            <a:pPr algn="just">
              <a:buFontTx/>
              <a:buChar char="-"/>
            </a:pPr>
            <a:endParaRPr lang="en-TT" sz="2200" dirty="0"/>
          </a:p>
        </p:txBody>
      </p:sp>
    </p:spTree>
    <p:extLst>
      <p:ext uri="{BB962C8B-B14F-4D97-AF65-F5344CB8AC3E}">
        <p14:creationId xmlns:p14="http://schemas.microsoft.com/office/powerpoint/2010/main" val="264113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a:t>
            </a:r>
          </a:p>
        </p:txBody>
      </p:sp>
      <p:sp>
        <p:nvSpPr>
          <p:cNvPr id="3" name="Content Placeholder 2"/>
          <p:cNvSpPr>
            <a:spLocks noGrp="1"/>
          </p:cNvSpPr>
          <p:nvPr>
            <p:ph idx="1"/>
          </p:nvPr>
        </p:nvSpPr>
        <p:spPr>
          <a:xfrm>
            <a:off x="827700" y="2052925"/>
            <a:ext cx="7859100" cy="4195481"/>
          </a:xfrm>
        </p:spPr>
        <p:txBody>
          <a:bodyPr>
            <a:normAutofit/>
          </a:bodyPr>
          <a:lstStyle/>
          <a:p>
            <a:pPr algn="just">
              <a:buFontTx/>
              <a:buChar char="-"/>
            </a:pPr>
            <a:r>
              <a:rPr lang="en-TT" sz="2200" dirty="0"/>
              <a:t>Remember, there is a duty of candour imposed upon attorneys on both sides.</a:t>
            </a:r>
          </a:p>
          <a:p>
            <a:pPr algn="just">
              <a:buFontTx/>
              <a:buChar char="-"/>
            </a:pPr>
            <a:r>
              <a:rPr lang="en-TT" sz="2200" dirty="0"/>
              <a:t>There is an urgent need for the implementation of Criminal </a:t>
            </a:r>
            <a:r>
              <a:rPr lang="en-TT" sz="2200" dirty="0" smtClean="0"/>
              <a:t>Procedure </a:t>
            </a:r>
            <a:r>
              <a:rPr lang="en-TT" sz="2200" dirty="0"/>
              <a:t>Rules at the appeal level. Both the Bench and the Bar should strongly advocate for its drafting and implementation.</a:t>
            </a:r>
          </a:p>
        </p:txBody>
      </p:sp>
    </p:spTree>
    <p:extLst>
      <p:ext uri="{BB962C8B-B14F-4D97-AF65-F5344CB8AC3E}">
        <p14:creationId xmlns:p14="http://schemas.microsoft.com/office/powerpoint/2010/main" val="187246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TT" dirty="0"/>
              <a:t>Hastening to The End</a:t>
            </a:r>
          </a:p>
        </p:txBody>
      </p:sp>
      <p:sp>
        <p:nvSpPr>
          <p:cNvPr id="3" name="Content Placeholder 2"/>
          <p:cNvSpPr>
            <a:spLocks noGrp="1"/>
          </p:cNvSpPr>
          <p:nvPr>
            <p:ph idx="1"/>
          </p:nvPr>
        </p:nvSpPr>
        <p:spPr>
          <a:xfrm>
            <a:off x="535552" y="1419684"/>
            <a:ext cx="8144214" cy="4195481"/>
          </a:xfrm>
        </p:spPr>
        <p:txBody>
          <a:bodyPr>
            <a:normAutofit/>
          </a:bodyPr>
          <a:lstStyle/>
          <a:p>
            <a:pPr algn="just"/>
            <a:r>
              <a:rPr lang="en-TT" sz="2200" dirty="0"/>
              <a:t>In the Civil jurisdiction of the Court of Appeal, adjournments are </a:t>
            </a:r>
            <a:r>
              <a:rPr lang="en-TT" sz="2200" u="sng" dirty="0"/>
              <a:t>NOT</a:t>
            </a:r>
            <a:r>
              <a:rPr lang="en-TT" sz="2200" dirty="0"/>
              <a:t> granted even in exceptional circumstances. </a:t>
            </a:r>
          </a:p>
          <a:p>
            <a:pPr algn="just"/>
            <a:r>
              <a:rPr lang="en-TT" sz="2200" dirty="0"/>
              <a:t>Adjournments are only obtained in </a:t>
            </a:r>
            <a:r>
              <a:rPr lang="en-TT" sz="2200" u="sng" dirty="0"/>
              <a:t>VERY</a:t>
            </a:r>
            <a:r>
              <a:rPr lang="en-TT" sz="2200" dirty="0"/>
              <a:t> exceptional circumstances. </a:t>
            </a:r>
          </a:p>
          <a:p>
            <a:pPr algn="just"/>
            <a:r>
              <a:rPr lang="en-TT" sz="2200" dirty="0"/>
              <a:t>The philosophy in the Criminal jurisdiction is the same, but it is also recognised that these appeals almost always contemplate issues of an individual’s liberty and depravation of same. Adjournments may therefore be necessary in fitting circumstances. </a:t>
            </a:r>
          </a:p>
        </p:txBody>
      </p:sp>
      <p:pic>
        <p:nvPicPr>
          <p:cNvPr id="5" name="Picture 4">
            <a:extLst>
              <a:ext uri="{FF2B5EF4-FFF2-40B4-BE49-F238E27FC236}">
                <a16:creationId xmlns:a16="http://schemas.microsoft.com/office/drawing/2014/main" xmlns="" id="{C57B6484-3F98-41AE-93B5-A04199A44A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4905354"/>
            <a:ext cx="1676777" cy="1676777"/>
          </a:xfrm>
          <a:prstGeom prst="rect">
            <a:avLst/>
          </a:prstGeom>
        </p:spPr>
      </p:pic>
      <p:pic>
        <p:nvPicPr>
          <p:cNvPr id="7" name="Picture 6">
            <a:extLst>
              <a:ext uri="{FF2B5EF4-FFF2-40B4-BE49-F238E27FC236}">
                <a16:creationId xmlns:a16="http://schemas.microsoft.com/office/drawing/2014/main" xmlns="" id="{C691C712-7923-4392-9C20-342A0C80C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7955" y="5032442"/>
            <a:ext cx="1165445" cy="1165445"/>
          </a:xfrm>
          <a:prstGeom prst="rect">
            <a:avLst/>
          </a:prstGeom>
        </p:spPr>
      </p:pic>
    </p:spTree>
    <p:extLst>
      <p:ext uri="{BB962C8B-B14F-4D97-AF65-F5344CB8AC3E}">
        <p14:creationId xmlns:p14="http://schemas.microsoft.com/office/powerpoint/2010/main" val="368636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362" y="271395"/>
            <a:ext cx="7055380" cy="1400530"/>
          </a:xfrm>
        </p:spPr>
        <p:txBody>
          <a:bodyPr/>
          <a:lstStyle/>
          <a:p>
            <a:r>
              <a:rPr lang="en-TT" dirty="0"/>
              <a:t>Wisdom from an ‘Old Man’</a:t>
            </a:r>
          </a:p>
        </p:txBody>
      </p:sp>
      <p:sp>
        <p:nvSpPr>
          <p:cNvPr id="3" name="Content Placeholder 2"/>
          <p:cNvSpPr>
            <a:spLocks noGrp="1"/>
          </p:cNvSpPr>
          <p:nvPr>
            <p:ph idx="1"/>
          </p:nvPr>
        </p:nvSpPr>
        <p:spPr>
          <a:xfrm>
            <a:off x="827700" y="2052925"/>
            <a:ext cx="7782900" cy="4195481"/>
          </a:xfrm>
        </p:spPr>
        <p:txBody>
          <a:bodyPr>
            <a:normAutofit/>
          </a:bodyPr>
          <a:lstStyle/>
          <a:p>
            <a:pPr algn="just"/>
            <a:r>
              <a:rPr lang="en-TT" sz="2200" u="sng" dirty="0"/>
              <a:t>FACTS MATTER!</a:t>
            </a:r>
          </a:p>
          <a:p>
            <a:pPr algn="just"/>
            <a:r>
              <a:rPr lang="en-TT" sz="2200" u="sng" dirty="0"/>
              <a:t>THEY REALLY DO!</a:t>
            </a:r>
          </a:p>
          <a:p>
            <a:pPr algn="just"/>
            <a:r>
              <a:rPr lang="en-TT" sz="2200" u="sng" dirty="0"/>
              <a:t>THEY REALLY </a:t>
            </a:r>
            <a:r>
              <a:rPr lang="en-TT" sz="2200" u="sng" dirty="0" err="1"/>
              <a:t>REALLY</a:t>
            </a:r>
            <a:r>
              <a:rPr lang="en-TT" sz="2200" u="sng" dirty="0"/>
              <a:t> DO!</a:t>
            </a:r>
            <a:endParaRPr lang="en-TT" sz="2200" dirty="0"/>
          </a:p>
          <a:p>
            <a:pPr algn="just"/>
            <a:r>
              <a:rPr lang="en-TT" sz="2200" dirty="0"/>
              <a:t>Know your facts inside out. The facts are the bedrock of your case.</a:t>
            </a:r>
          </a:p>
          <a:p>
            <a:pPr algn="just"/>
            <a:r>
              <a:rPr lang="en-TT" sz="2200" dirty="0" smtClean="0"/>
              <a:t>Magistrates </a:t>
            </a:r>
            <a:r>
              <a:rPr lang="en-TT" sz="2200" dirty="0"/>
              <a:t>and judges sometimes fail to properly assess the facts and evidence in their summations</a:t>
            </a:r>
            <a:r>
              <a:rPr lang="en-TT" sz="2200" dirty="0" smtClean="0"/>
              <a:t>, presenting you the attorneys with additional avenues for appeal.</a:t>
            </a:r>
            <a:endParaRPr lang="en-TT" sz="2200" dirty="0"/>
          </a:p>
        </p:txBody>
      </p:sp>
      <p:pic>
        <p:nvPicPr>
          <p:cNvPr id="5" name="Picture 4">
            <a:extLst>
              <a:ext uri="{FF2B5EF4-FFF2-40B4-BE49-F238E27FC236}">
                <a16:creationId xmlns:a16="http://schemas.microsoft.com/office/drawing/2014/main" xmlns="" id="{BAF5071D-D049-4410-8550-B01F348AEF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8553" y="1594925"/>
            <a:ext cx="1752600" cy="1752600"/>
          </a:xfrm>
          <a:prstGeom prst="rect">
            <a:avLst/>
          </a:prstGeom>
        </p:spPr>
      </p:pic>
      <p:pic>
        <p:nvPicPr>
          <p:cNvPr id="7" name="Picture 6">
            <a:extLst>
              <a:ext uri="{FF2B5EF4-FFF2-40B4-BE49-F238E27FC236}">
                <a16:creationId xmlns:a16="http://schemas.microsoft.com/office/drawing/2014/main" xmlns="" id="{4F6A05A3-C8A1-4DB6-91FD-05D4AF0E33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1241" y="609594"/>
            <a:ext cx="947224" cy="947224"/>
          </a:xfrm>
          <a:prstGeom prst="rect">
            <a:avLst/>
          </a:prstGeom>
        </p:spPr>
      </p:pic>
    </p:spTree>
    <p:extLst>
      <p:ext uri="{BB962C8B-B14F-4D97-AF65-F5344CB8AC3E}">
        <p14:creationId xmlns:p14="http://schemas.microsoft.com/office/powerpoint/2010/main" val="268829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7"/>
                                        </p:tgtEl>
                                      </p:cBhvr>
                                    </p:animEffect>
                                    <p:animScale>
                                      <p:cBhvr>
                                        <p:cTn id="21" dur="250" autoRev="1" fill="hold"/>
                                        <p:tgtEl>
                                          <p:spTgt spid="7"/>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Wisdom from an ‘Old Man’</a:t>
            </a:r>
          </a:p>
        </p:txBody>
      </p:sp>
      <p:sp>
        <p:nvSpPr>
          <p:cNvPr id="3" name="Content Placeholder 2"/>
          <p:cNvSpPr>
            <a:spLocks noGrp="1"/>
          </p:cNvSpPr>
          <p:nvPr>
            <p:ph idx="1"/>
          </p:nvPr>
        </p:nvSpPr>
        <p:spPr>
          <a:xfrm>
            <a:off x="827700" y="2052925"/>
            <a:ext cx="7630500" cy="4195481"/>
          </a:xfrm>
        </p:spPr>
        <p:txBody>
          <a:bodyPr>
            <a:normAutofit/>
          </a:bodyPr>
          <a:lstStyle/>
          <a:p>
            <a:pPr algn="just"/>
            <a:r>
              <a:rPr lang="en-TT" sz="2200" dirty="0"/>
              <a:t>Stick closely to the principles of the law. If </a:t>
            </a:r>
            <a:r>
              <a:rPr lang="en-TT" sz="2200" dirty="0" smtClean="0"/>
              <a:t>properly understood </a:t>
            </a:r>
            <a:r>
              <a:rPr lang="en-TT" sz="2200" dirty="0"/>
              <a:t>and utilised, they are often </a:t>
            </a:r>
            <a:r>
              <a:rPr lang="en-TT" sz="2200" dirty="0" smtClean="0"/>
              <a:t>wide</a:t>
            </a:r>
            <a:r>
              <a:rPr lang="en-TT" sz="2200" dirty="0"/>
              <a:t> </a:t>
            </a:r>
            <a:r>
              <a:rPr lang="en-TT" sz="2200" dirty="0" smtClean="0"/>
              <a:t>enough </a:t>
            </a:r>
            <a:r>
              <a:rPr lang="en-TT" sz="2200" dirty="0"/>
              <a:t>to allow the savvy attorney to craft </a:t>
            </a:r>
            <a:r>
              <a:rPr lang="en-TT" sz="2200" dirty="0" smtClean="0"/>
              <a:t>thought provoking </a:t>
            </a:r>
            <a:r>
              <a:rPr lang="en-TT" sz="2200" dirty="0"/>
              <a:t>arguments. As examples</a:t>
            </a:r>
            <a:r>
              <a:rPr lang="en-TT" sz="2200" dirty="0" smtClean="0"/>
              <a:t>:		</a:t>
            </a:r>
            <a:endParaRPr lang="en-TT" sz="2200" dirty="0"/>
          </a:p>
          <a:p>
            <a:pPr marL="0" indent="0" algn="just">
              <a:buNone/>
            </a:pPr>
            <a:r>
              <a:rPr lang="en-TT" dirty="0" smtClean="0"/>
              <a:t>	 - The interesting implications now afforded by the	UKSC’s restoration of the law regarding joint 	enterprise	and the liability of secondary parties to its original	 	moorings. See </a:t>
            </a:r>
            <a:r>
              <a:rPr lang="en-TT" b="1" i="1" dirty="0" smtClean="0"/>
              <a:t>R v </a:t>
            </a:r>
            <a:r>
              <a:rPr lang="en-TT" b="1" i="1" dirty="0" err="1" smtClean="0"/>
              <a:t>Jogee</a:t>
            </a:r>
            <a:r>
              <a:rPr lang="en-TT" b="1" i="1" dirty="0" smtClean="0"/>
              <a:t> [2016] UKSC 8.	</a:t>
            </a:r>
            <a:endParaRPr lang="en-TT" dirty="0"/>
          </a:p>
        </p:txBody>
      </p:sp>
    </p:spTree>
    <p:extLst>
      <p:ext uri="{BB962C8B-B14F-4D97-AF65-F5344CB8AC3E}">
        <p14:creationId xmlns:p14="http://schemas.microsoft.com/office/powerpoint/2010/main" val="2596729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Wisdom from an ‘Old Man’</a:t>
            </a:r>
          </a:p>
        </p:txBody>
      </p:sp>
      <p:sp>
        <p:nvSpPr>
          <p:cNvPr id="3" name="Content Placeholder 2"/>
          <p:cNvSpPr>
            <a:spLocks noGrp="1"/>
          </p:cNvSpPr>
          <p:nvPr>
            <p:ph idx="1"/>
          </p:nvPr>
        </p:nvSpPr>
        <p:spPr/>
        <p:txBody>
          <a:bodyPr/>
          <a:lstStyle/>
          <a:p>
            <a:pPr algn="just">
              <a:buFontTx/>
              <a:buChar char="-"/>
            </a:pPr>
            <a:r>
              <a:rPr lang="en-TT" kern="2000" dirty="0" smtClean="0"/>
              <a:t>The nuanced </a:t>
            </a:r>
            <a:r>
              <a:rPr lang="en-TT" kern="2000" dirty="0"/>
              <a:t>approach to </a:t>
            </a:r>
            <a:r>
              <a:rPr lang="en-TT" kern="2000" dirty="0" smtClean="0"/>
              <a:t>inconsistent	 statements </a:t>
            </a:r>
            <a:r>
              <a:rPr lang="en-TT" kern="2000" dirty="0"/>
              <a:t>raised by the prosecution </a:t>
            </a:r>
            <a:r>
              <a:rPr lang="en-TT" kern="2000" dirty="0" smtClean="0"/>
              <a:t>versus those raised </a:t>
            </a:r>
            <a:r>
              <a:rPr lang="en-TT" kern="2000" dirty="0"/>
              <a:t>by the defence. See </a:t>
            </a:r>
            <a:r>
              <a:rPr lang="en-TT" b="1" i="1" kern="2000" dirty="0"/>
              <a:t>Billingham [2009] 2 </a:t>
            </a:r>
            <a:r>
              <a:rPr lang="en-TT" b="1" i="1" kern="2000" dirty="0" smtClean="0"/>
              <a:t>Cr	 </a:t>
            </a:r>
            <a:r>
              <a:rPr lang="en-TT" b="1" i="1" kern="2000" dirty="0"/>
              <a:t>App R 20</a:t>
            </a:r>
            <a:r>
              <a:rPr lang="en-TT" kern="2000" dirty="0"/>
              <a:t>:</a:t>
            </a:r>
            <a:r>
              <a:rPr lang="en-TT" dirty="0"/>
              <a:t> </a:t>
            </a:r>
          </a:p>
          <a:p>
            <a:pPr marL="0" indent="0" algn="just">
              <a:buNone/>
            </a:pPr>
            <a:r>
              <a:rPr lang="en-TT" dirty="0"/>
              <a:t>	</a:t>
            </a:r>
            <a:r>
              <a:rPr lang="en-TT" dirty="0" smtClean="0"/>
              <a:t>	“</a:t>
            </a:r>
            <a:r>
              <a:rPr lang="en-TT" i="1" dirty="0"/>
              <a:t>The Judge may also direct the jury that they </a:t>
            </a:r>
            <a:r>
              <a:rPr lang="en-TT" i="1" dirty="0" smtClean="0"/>
              <a:t>		may consider </a:t>
            </a:r>
            <a:r>
              <a:rPr lang="en-TT" i="1" dirty="0"/>
              <a:t>the [previous </a:t>
            </a:r>
            <a:r>
              <a:rPr lang="en-TT" i="1" dirty="0" smtClean="0"/>
              <a:t>inconsistent 				statement</a:t>
            </a:r>
            <a:r>
              <a:rPr lang="en-TT" i="1" dirty="0"/>
              <a:t>] </a:t>
            </a:r>
            <a:r>
              <a:rPr lang="en-TT" i="1" dirty="0" smtClean="0"/>
              <a:t>when </a:t>
            </a:r>
            <a:r>
              <a:rPr lang="en-TT" i="1" dirty="0"/>
              <a:t>deciding upon their </a:t>
            </a:r>
            <a:r>
              <a:rPr lang="en-TT" i="1" dirty="0" smtClean="0"/>
              <a:t>verdict 		if </a:t>
            </a:r>
            <a:r>
              <a:rPr lang="en-TT" i="1" dirty="0"/>
              <a:t>they are sure it </a:t>
            </a:r>
            <a:r>
              <a:rPr lang="en-TT" i="1" dirty="0" smtClean="0"/>
              <a:t>is </a:t>
            </a:r>
            <a:r>
              <a:rPr lang="en-TT" i="1" dirty="0"/>
              <a:t>true, or, in the </a:t>
            </a:r>
            <a:r>
              <a:rPr lang="en-TT" i="1" dirty="0" smtClean="0"/>
              <a:t>case </a:t>
            </a:r>
            <a:r>
              <a:rPr lang="en-TT" i="1" dirty="0"/>
              <a:t>of a </a:t>
            </a:r>
            <a:r>
              <a:rPr lang="en-TT" i="1" dirty="0" smtClean="0"/>
              <a:t>			statement </a:t>
            </a:r>
            <a:r>
              <a:rPr lang="en-TT" i="1" dirty="0"/>
              <a:t>exculpatory of </a:t>
            </a:r>
            <a:r>
              <a:rPr lang="en-TT" i="1" dirty="0" smtClean="0"/>
              <a:t>the 	accused</a:t>
            </a:r>
            <a:r>
              <a:rPr lang="en-TT" i="1" dirty="0"/>
              <a:t>, </a:t>
            </a:r>
            <a:r>
              <a:rPr lang="en-TT" i="1" dirty="0" smtClean="0"/>
              <a:t>if 			they </a:t>
            </a:r>
            <a:r>
              <a:rPr lang="en-TT" i="1" dirty="0"/>
              <a:t>conclude it </a:t>
            </a:r>
            <a:r>
              <a:rPr lang="en-TT" b="1" i="1" u="sng" dirty="0"/>
              <a:t>may</a:t>
            </a:r>
            <a:r>
              <a:rPr lang="en-TT" i="1" dirty="0"/>
              <a:t> be true</a:t>
            </a:r>
            <a:r>
              <a:rPr lang="en-TT" dirty="0"/>
              <a:t>.” </a:t>
            </a:r>
          </a:p>
          <a:p>
            <a:endParaRPr lang="en-TT" dirty="0"/>
          </a:p>
        </p:txBody>
      </p:sp>
    </p:spTree>
    <p:extLst>
      <p:ext uri="{BB962C8B-B14F-4D97-AF65-F5344CB8AC3E}">
        <p14:creationId xmlns:p14="http://schemas.microsoft.com/office/powerpoint/2010/main" val="1080237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Magisterial Appeals</a:t>
            </a:r>
          </a:p>
        </p:txBody>
      </p:sp>
      <p:sp>
        <p:nvSpPr>
          <p:cNvPr id="3" name="Content Placeholder 2"/>
          <p:cNvSpPr>
            <a:spLocks noGrp="1"/>
          </p:cNvSpPr>
          <p:nvPr>
            <p:ph idx="1"/>
          </p:nvPr>
        </p:nvSpPr>
        <p:spPr>
          <a:xfrm>
            <a:off x="484710" y="1600200"/>
            <a:ext cx="7706700" cy="4195481"/>
          </a:xfrm>
        </p:spPr>
        <p:txBody>
          <a:bodyPr>
            <a:normAutofit/>
          </a:bodyPr>
          <a:lstStyle/>
          <a:p>
            <a:pPr algn="just"/>
            <a:r>
              <a:rPr lang="en-US" sz="2200" dirty="0"/>
              <a:t>Appeals against decisions of a magistrate </a:t>
            </a:r>
            <a:r>
              <a:rPr lang="en-US" sz="2200" dirty="0" smtClean="0"/>
              <a:t>are	 </a:t>
            </a:r>
            <a:r>
              <a:rPr lang="en-US" sz="2200" dirty="0"/>
              <a:t>confined to the grounds set out in Section 132 of the Summary Courts Act Chap 4:20. The most oft cited grounds are:</a:t>
            </a:r>
          </a:p>
          <a:p>
            <a:pPr marL="0" indent="0" algn="just">
              <a:buNone/>
            </a:pPr>
            <a:r>
              <a:rPr lang="en-US" sz="2200" dirty="0"/>
              <a:t>	(h) That the decision is erroneous in point </a:t>
            </a:r>
            <a:r>
              <a:rPr lang="en-US" sz="2200" dirty="0" smtClean="0"/>
              <a:t>of </a:t>
            </a:r>
            <a:r>
              <a:rPr lang="en-US" sz="2200" dirty="0"/>
              <a:t>			law; or</a:t>
            </a:r>
          </a:p>
          <a:p>
            <a:pPr marL="0" indent="0" algn="just">
              <a:buNone/>
            </a:pPr>
            <a:r>
              <a:rPr lang="en-US" sz="2200" dirty="0"/>
              <a:t>	(j) That the sentence imposed is unduly </a:t>
            </a:r>
            <a:r>
              <a:rPr lang="en-US" sz="2200" dirty="0" smtClean="0"/>
              <a:t>severe</a:t>
            </a:r>
            <a:r>
              <a:rPr lang="en-US" sz="2200" dirty="0"/>
              <a:t>.</a:t>
            </a:r>
          </a:p>
          <a:p>
            <a:pPr marL="0" indent="0" algn="just">
              <a:buNone/>
            </a:pPr>
            <a:endParaRPr lang="en-US" sz="2200" dirty="0"/>
          </a:p>
          <a:p>
            <a:pPr algn="just"/>
            <a:r>
              <a:rPr lang="en-US" sz="2200" dirty="0"/>
              <a:t>Appeals are usually against sentence, conviction or both. </a:t>
            </a:r>
            <a:endParaRPr lang="en-US" sz="2200" dirty="0">
              <a:solidFill>
                <a:srgbClr val="FF0000"/>
              </a:solidFill>
            </a:endParaRPr>
          </a:p>
          <a:p>
            <a:pPr marL="0" indent="0" algn="just">
              <a:buNone/>
            </a:pPr>
            <a:endParaRPr lang="en-US" dirty="0"/>
          </a:p>
        </p:txBody>
      </p:sp>
    </p:spTree>
    <p:extLst>
      <p:ext uri="{BB962C8B-B14F-4D97-AF65-F5344CB8AC3E}">
        <p14:creationId xmlns:p14="http://schemas.microsoft.com/office/powerpoint/2010/main" val="259801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And since turnabout is fair play</a:t>
            </a:r>
            <a:r>
              <a:rPr lang="en-TT" dirty="0" smtClean="0"/>
              <a:t>…</a:t>
            </a:r>
            <a:r>
              <a:rPr lang="en-TT" sz="3200" dirty="0" smtClean="0"/>
              <a:t>(do so </a:t>
            </a:r>
            <a:r>
              <a:rPr lang="en-TT" sz="3200" dirty="0" err="1" smtClean="0"/>
              <a:t>doh</a:t>
            </a:r>
            <a:r>
              <a:rPr lang="en-TT" sz="3200" dirty="0" smtClean="0"/>
              <a:t> like so)</a:t>
            </a:r>
            <a:endParaRPr lang="en-TT" dirty="0"/>
          </a:p>
        </p:txBody>
      </p:sp>
      <p:sp>
        <p:nvSpPr>
          <p:cNvPr id="3" name="Content Placeholder 2"/>
          <p:cNvSpPr>
            <a:spLocks noGrp="1"/>
          </p:cNvSpPr>
          <p:nvPr>
            <p:ph idx="1"/>
          </p:nvPr>
        </p:nvSpPr>
        <p:spPr>
          <a:xfrm>
            <a:off x="484710" y="2965999"/>
            <a:ext cx="7772400" cy="4195481"/>
          </a:xfrm>
        </p:spPr>
        <p:txBody>
          <a:bodyPr>
            <a:normAutofit/>
          </a:bodyPr>
          <a:lstStyle/>
          <a:p>
            <a:pPr algn="just">
              <a:buFontTx/>
              <a:buChar char="-"/>
            </a:pPr>
            <a:r>
              <a:rPr lang="en-TT" sz="2200" dirty="0"/>
              <a:t>Are judgments delivered in a timely </a:t>
            </a:r>
            <a:r>
              <a:rPr lang="en-TT" sz="2200" dirty="0" smtClean="0"/>
              <a:t>fashion</a:t>
            </a:r>
            <a:r>
              <a:rPr lang="en-TT" sz="2200" dirty="0"/>
              <a:t>?</a:t>
            </a:r>
          </a:p>
          <a:p>
            <a:pPr algn="just">
              <a:buFontTx/>
              <a:buChar char="-"/>
            </a:pPr>
            <a:r>
              <a:rPr lang="en-TT" sz="2200" dirty="0"/>
              <a:t>Are you generally satisfied with </a:t>
            </a:r>
            <a:r>
              <a:rPr lang="en-TT" sz="2200" dirty="0" smtClean="0"/>
              <a:t>the quality </a:t>
            </a:r>
            <a:r>
              <a:rPr lang="en-TT" sz="2200" dirty="0"/>
              <a:t>of the judgments delivered?</a:t>
            </a:r>
          </a:p>
          <a:p>
            <a:pPr algn="just">
              <a:buFontTx/>
              <a:buChar char="-"/>
            </a:pPr>
            <a:r>
              <a:rPr lang="en-TT" sz="2200" dirty="0"/>
              <a:t>What about a fair hearing, do you </a:t>
            </a:r>
            <a:r>
              <a:rPr lang="en-TT" sz="2200" dirty="0" smtClean="0"/>
              <a:t>think you </a:t>
            </a:r>
            <a:r>
              <a:rPr lang="en-TT" sz="2200" dirty="0"/>
              <a:t>get a fair one when assessed in light of </a:t>
            </a:r>
            <a:r>
              <a:rPr lang="en-TT" sz="2200" dirty="0" smtClean="0"/>
              <a:t>the </a:t>
            </a:r>
            <a:r>
              <a:rPr lang="en-TT" sz="2200" dirty="0"/>
              <a:t>fact that the judges would have </a:t>
            </a:r>
            <a:r>
              <a:rPr lang="en-TT" sz="2200" dirty="0" smtClean="0"/>
              <a:t>already </a:t>
            </a:r>
            <a:r>
              <a:rPr lang="en-TT" sz="2200" dirty="0"/>
              <a:t>read all of your submissions?</a:t>
            </a:r>
          </a:p>
        </p:txBody>
      </p:sp>
      <p:pic>
        <p:nvPicPr>
          <p:cNvPr id="5" name="Picture 4">
            <a:extLst>
              <a:ext uri="{FF2B5EF4-FFF2-40B4-BE49-F238E27FC236}">
                <a16:creationId xmlns:a16="http://schemas.microsoft.com/office/drawing/2014/main" xmlns="" id="{29AFE28B-86BC-44DA-BE9C-EEEE8F336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5939" y="1752600"/>
            <a:ext cx="838201" cy="838201"/>
          </a:xfrm>
          <a:prstGeom prst="rect">
            <a:avLst/>
          </a:prstGeom>
        </p:spPr>
      </p:pic>
      <p:sp>
        <p:nvSpPr>
          <p:cNvPr id="6" name="TextBox 5">
            <a:extLst>
              <a:ext uri="{FF2B5EF4-FFF2-40B4-BE49-F238E27FC236}">
                <a16:creationId xmlns:a16="http://schemas.microsoft.com/office/drawing/2014/main" xmlns="" id="{920A38AC-7ECE-4748-8808-85CA7D7B1EB6}"/>
              </a:ext>
            </a:extLst>
          </p:cNvPr>
          <p:cNvSpPr txBox="1"/>
          <p:nvPr/>
        </p:nvSpPr>
        <p:spPr>
          <a:xfrm>
            <a:off x="495260" y="1981114"/>
            <a:ext cx="4773090" cy="1015663"/>
          </a:xfrm>
          <a:prstGeom prst="rect">
            <a:avLst/>
          </a:prstGeom>
          <a:noFill/>
        </p:spPr>
        <p:txBody>
          <a:bodyPr wrap="square" rtlCol="0">
            <a:spAutoFit/>
          </a:bodyPr>
          <a:lstStyle/>
          <a:p>
            <a:pPr marL="342900" indent="-342900" algn="just">
              <a:buFont typeface="Wingdings" panose="05000000000000000000" pitchFamily="2" charset="2"/>
              <a:buChar char="Ø"/>
            </a:pPr>
            <a:r>
              <a:rPr lang="en-TT" sz="2400" b="1" dirty="0"/>
              <a:t>Concerns from the Bar </a:t>
            </a:r>
          </a:p>
          <a:p>
            <a:pPr algn="just"/>
            <a:r>
              <a:rPr lang="en-TT" dirty="0"/>
              <a:t>	</a:t>
            </a:r>
          </a:p>
          <a:p>
            <a:endParaRPr lang="en-GB" dirty="0"/>
          </a:p>
        </p:txBody>
      </p:sp>
    </p:spTree>
    <p:extLst>
      <p:ext uri="{BB962C8B-B14F-4D97-AF65-F5344CB8AC3E}">
        <p14:creationId xmlns:p14="http://schemas.microsoft.com/office/powerpoint/2010/main" val="162664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par>
                          <p:cTn id="20" fill="hold">
                            <p:stCondLst>
                              <p:cond delay="2000"/>
                            </p:stCondLst>
                            <p:childTnLst>
                              <p:par>
                                <p:cTn id="21" presetID="32" presetClass="emph" presetSubtype="0" fill="hold" nodeType="afterEffect">
                                  <p:stCondLst>
                                    <p:cond delay="0"/>
                                  </p:stCondLst>
                                  <p:childTnLst>
                                    <p:animRot by="120000">
                                      <p:cBhvr>
                                        <p:cTn id="22" dur="100" fill="hold">
                                          <p:stCondLst>
                                            <p:cond delay="0"/>
                                          </p:stCondLst>
                                        </p:cTn>
                                        <p:tgtEl>
                                          <p:spTgt spid="5"/>
                                        </p:tgtEl>
                                        <p:attrNameLst>
                                          <p:attrName>r</p:attrName>
                                        </p:attrNameLst>
                                      </p:cBhvr>
                                    </p:animRot>
                                    <p:animRot by="-240000">
                                      <p:cBhvr>
                                        <p:cTn id="23" dur="200" fill="hold">
                                          <p:stCondLst>
                                            <p:cond delay="200"/>
                                          </p:stCondLst>
                                        </p:cTn>
                                        <p:tgtEl>
                                          <p:spTgt spid="5"/>
                                        </p:tgtEl>
                                        <p:attrNameLst>
                                          <p:attrName>r</p:attrName>
                                        </p:attrNameLst>
                                      </p:cBhvr>
                                    </p:animRot>
                                    <p:animRot by="240000">
                                      <p:cBhvr>
                                        <p:cTn id="24" dur="200" fill="hold">
                                          <p:stCondLst>
                                            <p:cond delay="400"/>
                                          </p:stCondLst>
                                        </p:cTn>
                                        <p:tgtEl>
                                          <p:spTgt spid="5"/>
                                        </p:tgtEl>
                                        <p:attrNameLst>
                                          <p:attrName>r</p:attrName>
                                        </p:attrNameLst>
                                      </p:cBhvr>
                                    </p:animRot>
                                    <p:animRot by="-240000">
                                      <p:cBhvr>
                                        <p:cTn id="25" dur="200" fill="hold">
                                          <p:stCondLst>
                                            <p:cond delay="600"/>
                                          </p:stCondLst>
                                        </p:cTn>
                                        <p:tgtEl>
                                          <p:spTgt spid="5"/>
                                        </p:tgtEl>
                                        <p:attrNameLst>
                                          <p:attrName>r</p:attrName>
                                        </p:attrNameLst>
                                      </p:cBhvr>
                                    </p:animRot>
                                    <p:animRot by="120000">
                                      <p:cBhvr>
                                        <p:cTn id="26" dur="200" fill="hold">
                                          <p:stCondLst>
                                            <p:cond delay="800"/>
                                          </p:stCondLst>
                                        </p:cTn>
                                        <p:tgtEl>
                                          <p:spTgt spid="5"/>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A69EBE-7A22-4B12-90E2-70ABEA91DC6B}"/>
              </a:ext>
            </a:extLst>
          </p:cNvPr>
          <p:cNvSpPr>
            <a:spLocks noGrp="1"/>
          </p:cNvSpPr>
          <p:nvPr>
            <p:ph type="ctrTitle"/>
          </p:nvPr>
        </p:nvSpPr>
        <p:spPr>
          <a:xfrm>
            <a:off x="1261516" y="2286000"/>
            <a:ext cx="6620968" cy="3329581"/>
          </a:xfrm>
        </p:spPr>
        <p:txBody>
          <a:bodyPr/>
          <a:lstStyle/>
          <a:p>
            <a:pPr algn="ctr"/>
            <a:r>
              <a:rPr lang="en-TT" dirty="0"/>
              <a:t>THANK YOU!</a:t>
            </a:r>
            <a:endParaRPr lang="en-GB" dirty="0"/>
          </a:p>
        </p:txBody>
      </p:sp>
      <p:pic>
        <p:nvPicPr>
          <p:cNvPr id="7" name="Picture 6">
            <a:extLst>
              <a:ext uri="{FF2B5EF4-FFF2-40B4-BE49-F238E27FC236}">
                <a16:creationId xmlns:a16="http://schemas.microsoft.com/office/drawing/2014/main" xmlns="" id="{375EA567-CC0C-46B9-8B0D-D073CFBC3C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357783"/>
            <a:ext cx="4419599" cy="4419599"/>
          </a:xfrm>
          <a:prstGeom prst="rect">
            <a:avLst/>
          </a:prstGeom>
        </p:spPr>
      </p:pic>
    </p:spTree>
    <p:extLst>
      <p:ext uri="{BB962C8B-B14F-4D97-AF65-F5344CB8AC3E}">
        <p14:creationId xmlns:p14="http://schemas.microsoft.com/office/powerpoint/2010/main" val="139102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7"/>
                                        </p:tgtEl>
                                        <p:attrNameLst>
                                          <p:attrName>ppt_w</p:attrName>
                                        </p:attrNameLst>
                                      </p:cBhvr>
                                      <p:tavLst>
                                        <p:tav tm="0">
                                          <p:val>
                                            <p:strVal val="ppt_w"/>
                                          </p:val>
                                        </p:tav>
                                        <p:tav tm="100000">
                                          <p:val>
                                            <p:fltVal val="0"/>
                                          </p:val>
                                        </p:tav>
                                      </p:tavLst>
                                    </p:anim>
                                    <p:anim calcmode="lin" valueType="num">
                                      <p:cBhvr>
                                        <p:cTn id="7" dur="1000"/>
                                        <p:tgtEl>
                                          <p:spTgt spid="7"/>
                                        </p:tgtEl>
                                        <p:attrNameLst>
                                          <p:attrName>ppt_h</p:attrName>
                                        </p:attrNameLst>
                                      </p:cBhvr>
                                      <p:tavLst>
                                        <p:tav tm="0">
                                          <p:val>
                                            <p:strVal val="ppt_h"/>
                                          </p:val>
                                        </p:tav>
                                        <p:tav tm="100000">
                                          <p:val>
                                            <p:fltVal val="0"/>
                                          </p:val>
                                        </p:tav>
                                      </p:tavLst>
                                    </p:anim>
                                    <p:anim calcmode="lin" valueType="num">
                                      <p:cBhvr>
                                        <p:cTn id="8" dur="1000"/>
                                        <p:tgtEl>
                                          <p:spTgt spid="7"/>
                                        </p:tgtEl>
                                        <p:attrNameLst>
                                          <p:attrName>style.rotation</p:attrName>
                                        </p:attrNameLst>
                                      </p:cBhvr>
                                      <p:tavLst>
                                        <p:tav tm="0">
                                          <p:val>
                                            <p:fltVal val="0"/>
                                          </p:val>
                                        </p:tav>
                                        <p:tav tm="100000">
                                          <p:val>
                                            <p:fltVal val="90"/>
                                          </p:val>
                                        </p:tav>
                                      </p:tavLst>
                                    </p:anim>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Magisterial Appeals</a:t>
            </a:r>
          </a:p>
        </p:txBody>
      </p:sp>
      <p:sp>
        <p:nvSpPr>
          <p:cNvPr id="3" name="Content Placeholder 2"/>
          <p:cNvSpPr>
            <a:spLocks noGrp="1"/>
          </p:cNvSpPr>
          <p:nvPr>
            <p:ph idx="1"/>
          </p:nvPr>
        </p:nvSpPr>
        <p:spPr>
          <a:xfrm>
            <a:off x="827700" y="2052925"/>
            <a:ext cx="7630500" cy="4195481"/>
          </a:xfrm>
        </p:spPr>
        <p:txBody>
          <a:bodyPr>
            <a:normAutofit/>
          </a:bodyPr>
          <a:lstStyle/>
          <a:p>
            <a:pPr algn="just"/>
            <a:r>
              <a:rPr lang="en-TT" sz="2200" dirty="0"/>
              <a:t>A Notice of Appeal must be given before the expiration of the 14</a:t>
            </a:r>
            <a:r>
              <a:rPr lang="en-TT" sz="2200" baseline="30000" dirty="0"/>
              <a:t>th</a:t>
            </a:r>
            <a:r>
              <a:rPr lang="en-TT" sz="2200" dirty="0"/>
              <a:t> day after the date of decision: Section 130 of the Summary Courts Act.</a:t>
            </a:r>
          </a:p>
          <a:p>
            <a:pPr algn="just"/>
            <a:r>
              <a:rPr lang="en-TT" sz="2200" dirty="0"/>
              <a:t>Attorneys need to obtain proper instructions as to whether they are appealing against sentence, conviction or both.</a:t>
            </a:r>
          </a:p>
          <a:p>
            <a:pPr algn="just"/>
            <a:r>
              <a:rPr lang="en-TT" sz="2200" dirty="0"/>
              <a:t>The Court may grant upon oral application by counsel on the day of hearing, leave to appeal against sentence.</a:t>
            </a:r>
          </a:p>
        </p:txBody>
      </p:sp>
    </p:spTree>
    <p:extLst>
      <p:ext uri="{BB962C8B-B14F-4D97-AF65-F5344CB8AC3E}">
        <p14:creationId xmlns:p14="http://schemas.microsoft.com/office/powerpoint/2010/main" val="190532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Magisterial Appeals</a:t>
            </a:r>
          </a:p>
        </p:txBody>
      </p:sp>
      <p:sp>
        <p:nvSpPr>
          <p:cNvPr id="3" name="Content Placeholder 2"/>
          <p:cNvSpPr>
            <a:spLocks noGrp="1"/>
          </p:cNvSpPr>
          <p:nvPr>
            <p:ph idx="1"/>
          </p:nvPr>
        </p:nvSpPr>
        <p:spPr>
          <a:xfrm>
            <a:off x="827700" y="2052925"/>
            <a:ext cx="7401900" cy="4652675"/>
          </a:xfrm>
        </p:spPr>
        <p:txBody>
          <a:bodyPr>
            <a:normAutofit/>
          </a:bodyPr>
          <a:lstStyle/>
          <a:p>
            <a:pPr algn="just"/>
            <a:r>
              <a:rPr lang="en-TT" dirty="0"/>
              <a:t>The Court of Appeal may, according to Section 149 of the SCA:</a:t>
            </a:r>
          </a:p>
          <a:p>
            <a:pPr marL="0" indent="0" algn="just">
              <a:buNone/>
            </a:pPr>
            <a:r>
              <a:rPr lang="en-TT" dirty="0"/>
              <a:t>	- Affirm, modify, amend or reverse the magistrate’s 	or </a:t>
            </a:r>
            <a:r>
              <a:rPr lang="en-TT" dirty="0" smtClean="0"/>
              <a:t>	justice’s </a:t>
            </a:r>
            <a:r>
              <a:rPr lang="en-TT" dirty="0"/>
              <a:t>decision, in whole or in part; or quash </a:t>
            </a:r>
            <a:r>
              <a:rPr lang="en-TT" dirty="0" smtClean="0"/>
              <a:t>the </a:t>
            </a:r>
            <a:r>
              <a:rPr lang="en-TT" dirty="0"/>
              <a:t>	sentence passed and substitute such other sentence 	warranted in law (whether more or less severe);</a:t>
            </a:r>
          </a:p>
          <a:p>
            <a:pPr marL="0" indent="0" algn="just">
              <a:buNone/>
            </a:pPr>
            <a:r>
              <a:rPr lang="en-TT" dirty="0"/>
              <a:t>	- </a:t>
            </a:r>
            <a:r>
              <a:rPr lang="en-TT" i="1" dirty="0"/>
              <a:t>Inter alia, r</a:t>
            </a:r>
            <a:r>
              <a:rPr lang="en-TT" dirty="0"/>
              <a:t>efer the case back to the magistrate with 	relevant directions to rehear or otherwise </a:t>
            </a:r>
            <a:r>
              <a:rPr lang="en-TT" dirty="0" smtClean="0"/>
              <a:t>deal </a:t>
            </a:r>
            <a:r>
              <a:rPr lang="en-TT" dirty="0"/>
              <a:t>with </a:t>
            </a:r>
            <a:r>
              <a:rPr lang="en-TT" dirty="0" smtClean="0"/>
              <a:t>	it 	as </a:t>
            </a:r>
            <a:r>
              <a:rPr lang="en-TT" dirty="0"/>
              <a:t>the court thinks just;</a:t>
            </a:r>
          </a:p>
          <a:p>
            <a:pPr marL="0" indent="0" algn="just">
              <a:buNone/>
            </a:pPr>
            <a:r>
              <a:rPr lang="en-TT" dirty="0"/>
              <a:t>	- Make such other order for disposing of the case as 	justice may require.</a:t>
            </a:r>
          </a:p>
          <a:p>
            <a:pPr marL="457200" lvl="1" indent="0" algn="just">
              <a:buNone/>
            </a:pPr>
            <a:r>
              <a:rPr lang="en-TT" dirty="0"/>
              <a:t>	</a:t>
            </a:r>
          </a:p>
          <a:p>
            <a:pPr algn="just"/>
            <a:endParaRPr lang="en-TT" sz="2000" dirty="0"/>
          </a:p>
        </p:txBody>
      </p:sp>
    </p:spTree>
    <p:extLst>
      <p:ext uri="{BB962C8B-B14F-4D97-AF65-F5344CB8AC3E}">
        <p14:creationId xmlns:p14="http://schemas.microsoft.com/office/powerpoint/2010/main" val="1035375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TT" dirty="0"/>
              <a:t>Magisterial Appeals</a:t>
            </a:r>
            <a:br>
              <a:rPr lang="en-TT" dirty="0"/>
            </a:br>
            <a:r>
              <a:rPr lang="en-TT" sz="2400" dirty="0"/>
              <a:t>APPLICABLE ALSO TO APPEALS FROM THE HIGH COURT</a:t>
            </a:r>
          </a:p>
        </p:txBody>
      </p:sp>
      <p:sp>
        <p:nvSpPr>
          <p:cNvPr id="3" name="Content Placeholder 2"/>
          <p:cNvSpPr>
            <a:spLocks noGrp="1"/>
          </p:cNvSpPr>
          <p:nvPr>
            <p:ph idx="1"/>
          </p:nvPr>
        </p:nvSpPr>
        <p:spPr>
          <a:xfrm>
            <a:off x="794850" y="1752601"/>
            <a:ext cx="8044350" cy="4953000"/>
          </a:xfrm>
        </p:spPr>
        <p:txBody>
          <a:bodyPr>
            <a:noAutofit/>
          </a:bodyPr>
          <a:lstStyle/>
          <a:p>
            <a:pPr algn="just"/>
            <a:r>
              <a:rPr lang="en-TT" dirty="0"/>
              <a:t>The circumstances in which the Court of Appeal will direct a retrial were enunciated in the case of Reid v R (1978) 27 WIR 245 by Lord </a:t>
            </a:r>
            <a:r>
              <a:rPr lang="en-TT" dirty="0" err="1"/>
              <a:t>Diplock</a:t>
            </a:r>
            <a:r>
              <a:rPr lang="en-TT" dirty="0"/>
              <a:t>.  The Court must consider:</a:t>
            </a:r>
          </a:p>
          <a:p>
            <a:pPr marL="0" indent="0" algn="just">
              <a:buNone/>
            </a:pPr>
            <a:r>
              <a:rPr lang="en-TT" dirty="0"/>
              <a:t>	</a:t>
            </a:r>
            <a:r>
              <a:rPr lang="en-TT" dirty="0" err="1"/>
              <a:t>i</a:t>
            </a:r>
            <a:r>
              <a:rPr lang="en-TT" dirty="0"/>
              <a:t>) The seriousness and prevalence of the offence;</a:t>
            </a:r>
          </a:p>
          <a:p>
            <a:pPr marL="0" indent="0" algn="just">
              <a:buNone/>
            </a:pPr>
            <a:r>
              <a:rPr lang="en-TT" dirty="0"/>
              <a:t>	ii) The expense and length of time involved in a fresh 		hearing;</a:t>
            </a:r>
          </a:p>
          <a:p>
            <a:pPr marL="0" indent="0" algn="just">
              <a:buNone/>
            </a:pPr>
            <a:r>
              <a:rPr lang="en-TT" dirty="0"/>
              <a:t>	iii) </a:t>
            </a:r>
            <a:r>
              <a:rPr lang="en-TT" dirty="0" smtClean="0"/>
              <a:t>Does the </a:t>
            </a:r>
            <a:r>
              <a:rPr lang="en-TT" dirty="0"/>
              <a:t>interest of justice justify subjecting the </a:t>
            </a:r>
            <a:r>
              <a:rPr lang="en-TT" dirty="0" smtClean="0"/>
              <a:t>	defendant to </a:t>
            </a:r>
            <a:r>
              <a:rPr lang="en-TT" dirty="0"/>
              <a:t>the ordeal of a new trial;</a:t>
            </a:r>
          </a:p>
          <a:p>
            <a:pPr marL="0" indent="0" algn="just">
              <a:buNone/>
            </a:pPr>
            <a:r>
              <a:rPr lang="en-TT" dirty="0"/>
              <a:t>	iv) The length of time elapsed between the offence and the 	new trial if one is ordered; &amp;</a:t>
            </a:r>
          </a:p>
          <a:p>
            <a:pPr marL="0" indent="0" algn="just">
              <a:buNone/>
            </a:pPr>
            <a:r>
              <a:rPr lang="en-TT" dirty="0"/>
              <a:t>	v) The strength of the prosecution’s case at the previous 	hearing. </a:t>
            </a:r>
          </a:p>
          <a:p>
            <a:pPr marL="0" indent="0" algn="r">
              <a:buNone/>
            </a:pPr>
            <a:r>
              <a:rPr lang="en-TT" dirty="0"/>
              <a:t>See also Section 44 (2) of the SCJA.</a:t>
            </a:r>
          </a:p>
        </p:txBody>
      </p:sp>
    </p:spTree>
    <p:extLst>
      <p:ext uri="{BB962C8B-B14F-4D97-AF65-F5344CB8AC3E}">
        <p14:creationId xmlns:p14="http://schemas.microsoft.com/office/powerpoint/2010/main" val="219688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Magisterial Appeals</a:t>
            </a:r>
          </a:p>
        </p:txBody>
      </p:sp>
      <p:sp>
        <p:nvSpPr>
          <p:cNvPr id="3" name="Content Placeholder 2"/>
          <p:cNvSpPr>
            <a:spLocks noGrp="1"/>
          </p:cNvSpPr>
          <p:nvPr>
            <p:ph idx="1"/>
          </p:nvPr>
        </p:nvSpPr>
        <p:spPr>
          <a:xfrm>
            <a:off x="827700" y="2052925"/>
            <a:ext cx="7478100" cy="4195481"/>
          </a:xfrm>
        </p:spPr>
        <p:txBody>
          <a:bodyPr>
            <a:normAutofit/>
          </a:bodyPr>
          <a:lstStyle/>
          <a:p>
            <a:pPr algn="just"/>
            <a:r>
              <a:rPr lang="en-US" sz="2200" dirty="0"/>
              <a:t>File Skeleton Arguments as far as possible as important issues of Law may be broached even in these types of Appeals.</a:t>
            </a:r>
          </a:p>
          <a:p>
            <a:pPr algn="just"/>
            <a:r>
              <a:rPr lang="en-US" sz="2200" dirty="0"/>
              <a:t>Bourgeoning jurisprudence from the Court of Appeal shows that even in the ‘simple’ cases, important issues of law are being canvassed and developed. For example, using obscene language in a public place; and using annoying language to provoke a breach of the peace; and the jurisdiction of Estate Constables in the airport as another example.</a:t>
            </a:r>
          </a:p>
          <a:p>
            <a:endParaRPr lang="en-US" dirty="0"/>
          </a:p>
        </p:txBody>
      </p:sp>
    </p:spTree>
    <p:extLst>
      <p:ext uri="{BB962C8B-B14F-4D97-AF65-F5344CB8AC3E}">
        <p14:creationId xmlns:p14="http://schemas.microsoft.com/office/powerpoint/2010/main" val="3723453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Magisterial Appeals</a:t>
            </a:r>
          </a:p>
        </p:txBody>
      </p:sp>
      <p:sp>
        <p:nvSpPr>
          <p:cNvPr id="3" name="Content Placeholder 2"/>
          <p:cNvSpPr>
            <a:spLocks noGrp="1"/>
          </p:cNvSpPr>
          <p:nvPr>
            <p:ph idx="1"/>
          </p:nvPr>
        </p:nvSpPr>
        <p:spPr>
          <a:xfrm>
            <a:off x="827700" y="2052925"/>
            <a:ext cx="7782900" cy="4195481"/>
          </a:xfrm>
        </p:spPr>
        <p:txBody>
          <a:bodyPr>
            <a:normAutofit/>
          </a:bodyPr>
          <a:lstStyle/>
          <a:p>
            <a:pPr algn="just"/>
            <a:r>
              <a:rPr lang="en-TT" sz="2200" dirty="0"/>
              <a:t>Magisterial Appeals are seldom ever adjourned, so attorneys must always come prepared to proceed.</a:t>
            </a:r>
          </a:p>
          <a:p>
            <a:pPr marL="0" indent="0" algn="just">
              <a:buNone/>
            </a:pPr>
            <a:endParaRPr lang="en-TT" sz="2200" dirty="0"/>
          </a:p>
          <a:p>
            <a:pPr algn="just"/>
            <a:r>
              <a:rPr lang="en-TT" sz="2200" dirty="0"/>
              <a:t>There must be exceptional circumstances to warrant an adjournment. </a:t>
            </a:r>
          </a:p>
        </p:txBody>
      </p:sp>
    </p:spTree>
    <p:extLst>
      <p:ext uri="{BB962C8B-B14F-4D97-AF65-F5344CB8AC3E}">
        <p14:creationId xmlns:p14="http://schemas.microsoft.com/office/powerpoint/2010/main" val="1460600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Magisterial Appeals</a:t>
            </a:r>
          </a:p>
        </p:txBody>
      </p:sp>
      <p:sp>
        <p:nvSpPr>
          <p:cNvPr id="3" name="Content Placeholder 2"/>
          <p:cNvSpPr>
            <a:spLocks noGrp="1"/>
          </p:cNvSpPr>
          <p:nvPr>
            <p:ph idx="1"/>
          </p:nvPr>
        </p:nvSpPr>
        <p:spPr>
          <a:xfrm>
            <a:off x="827700" y="2052925"/>
            <a:ext cx="7478100" cy="4195481"/>
          </a:xfrm>
        </p:spPr>
        <p:txBody>
          <a:bodyPr>
            <a:normAutofit/>
          </a:bodyPr>
          <a:lstStyle/>
          <a:p>
            <a:pPr algn="just"/>
            <a:r>
              <a:rPr lang="en-TT" sz="2200" dirty="0"/>
              <a:t>Magisterial Appeal decisions are usually given right away.</a:t>
            </a:r>
          </a:p>
          <a:p>
            <a:pPr marL="0" indent="0" algn="just">
              <a:buNone/>
            </a:pPr>
            <a:endParaRPr lang="en-TT" sz="2200" dirty="0"/>
          </a:p>
          <a:p>
            <a:pPr algn="just"/>
            <a:r>
              <a:rPr lang="en-TT" sz="2200" dirty="0"/>
              <a:t>The Court may however reserve its decision if it is of the view that an important issue of law has been raised and necessitates the handing down of a decision in writing. </a:t>
            </a:r>
          </a:p>
        </p:txBody>
      </p:sp>
    </p:spTree>
    <p:extLst>
      <p:ext uri="{BB962C8B-B14F-4D97-AF65-F5344CB8AC3E}">
        <p14:creationId xmlns:p14="http://schemas.microsoft.com/office/powerpoint/2010/main" val="3579999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t>Appeals from the High Court </a:t>
            </a:r>
          </a:p>
        </p:txBody>
      </p:sp>
      <p:sp>
        <p:nvSpPr>
          <p:cNvPr id="3" name="Content Placeholder 2"/>
          <p:cNvSpPr>
            <a:spLocks noGrp="1"/>
          </p:cNvSpPr>
          <p:nvPr>
            <p:ph idx="1"/>
          </p:nvPr>
        </p:nvSpPr>
        <p:spPr>
          <a:xfrm>
            <a:off x="827700" y="2052925"/>
            <a:ext cx="7706700" cy="4195481"/>
          </a:xfrm>
        </p:spPr>
        <p:txBody>
          <a:bodyPr>
            <a:normAutofit/>
          </a:bodyPr>
          <a:lstStyle/>
          <a:p>
            <a:pPr algn="just"/>
            <a:r>
              <a:rPr lang="en-TT" sz="2200" dirty="0"/>
              <a:t>Appeals must be filed within 14 days of the date of conviction: Section 50 of the Supreme Court of Judicature Act Chap 4:01. </a:t>
            </a:r>
          </a:p>
          <a:p>
            <a:pPr algn="just"/>
            <a:endParaRPr lang="en-TT" sz="2200" dirty="0"/>
          </a:p>
          <a:p>
            <a:pPr algn="just"/>
            <a:r>
              <a:rPr lang="en-TT" sz="2200" dirty="0"/>
              <a:t>Time for the filing of an appeal may be extended if there is good reason. </a:t>
            </a:r>
          </a:p>
          <a:p>
            <a:pPr algn="just"/>
            <a:endParaRPr lang="en-TT" sz="2200" dirty="0"/>
          </a:p>
          <a:p>
            <a:pPr algn="just"/>
            <a:r>
              <a:rPr lang="en-TT" sz="2200" dirty="0"/>
              <a:t>Leave to appeal is required except where the appeal is on a question of law </a:t>
            </a:r>
            <a:r>
              <a:rPr lang="en-TT" sz="2200" u="sng" dirty="0"/>
              <a:t>ONLY</a:t>
            </a:r>
            <a:r>
              <a:rPr lang="en-TT" sz="2200" dirty="0"/>
              <a:t>: Section 43 SCJA.</a:t>
            </a:r>
          </a:p>
        </p:txBody>
      </p:sp>
    </p:spTree>
    <p:extLst>
      <p:ext uri="{BB962C8B-B14F-4D97-AF65-F5344CB8AC3E}">
        <p14:creationId xmlns:p14="http://schemas.microsoft.com/office/powerpoint/2010/main" val="311067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1361</TotalTime>
  <Words>907</Words>
  <Application>Microsoft Office PowerPoint</Application>
  <PresentationFormat>On-screen Show (4:3)</PresentationFormat>
  <Paragraphs>94</Paragraphs>
  <Slides>21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Gothic</vt:lpstr>
      <vt:lpstr>Wingdings</vt:lpstr>
      <vt:lpstr>Wingdings 3</vt:lpstr>
      <vt:lpstr>Ion</vt:lpstr>
      <vt:lpstr>Presentation of cases before the Court of Appeal</vt:lpstr>
      <vt:lpstr>Magisterial Appeals</vt:lpstr>
      <vt:lpstr>Magisterial Appeals</vt:lpstr>
      <vt:lpstr>Magisterial Appeals</vt:lpstr>
      <vt:lpstr>Magisterial Appeals APPLICABLE ALSO TO APPEALS FROM THE HIGH COURT</vt:lpstr>
      <vt:lpstr>Magisterial Appeals</vt:lpstr>
      <vt:lpstr>Magisterial Appeals</vt:lpstr>
      <vt:lpstr>Magisterial Appeals</vt:lpstr>
      <vt:lpstr>Appeals from the High Court </vt:lpstr>
      <vt:lpstr>Appeals from the High Court </vt:lpstr>
      <vt:lpstr>Appeals from the High Court</vt:lpstr>
      <vt:lpstr>Appeals from the High Court</vt:lpstr>
      <vt:lpstr>Appeals from the High Court </vt:lpstr>
      <vt:lpstr>Appeals from the High Court </vt:lpstr>
      <vt:lpstr>Appeals from the High Court</vt:lpstr>
      <vt:lpstr>Hastening to The End</vt:lpstr>
      <vt:lpstr>Wisdom from an ‘Old Man’</vt:lpstr>
      <vt:lpstr>Wisdom from an ‘Old Man’</vt:lpstr>
      <vt:lpstr>Wisdom from an ‘Old Man’</vt:lpstr>
      <vt:lpstr>And since turnabout is fair play…(do so doh like so)</vt:lpstr>
      <vt:lpstr>THANK YOU!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Association Presentation</dc:title>
  <dc:creator>Rayed</dc:creator>
  <cp:lastModifiedBy>LATT-TGO</cp:lastModifiedBy>
  <cp:revision>76</cp:revision>
  <cp:lastPrinted>2019-06-27T16:18:35Z</cp:lastPrinted>
  <dcterms:created xsi:type="dcterms:W3CDTF">2019-06-23T19:28:53Z</dcterms:created>
  <dcterms:modified xsi:type="dcterms:W3CDTF">2019-06-27T21:23:06Z</dcterms:modified>
  <cp:contentStatus/>
</cp:coreProperties>
</file>