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21"/>
  </p:notesMasterIdLst>
  <p:sldIdLst>
    <p:sldId id="266" r:id="rId5"/>
    <p:sldId id="267" r:id="rId6"/>
    <p:sldId id="268" r:id="rId7"/>
    <p:sldId id="270" r:id="rId8"/>
    <p:sldId id="269" r:id="rId9"/>
    <p:sldId id="271" r:id="rId10"/>
    <p:sldId id="273" r:id="rId11"/>
    <p:sldId id="274" r:id="rId12"/>
    <p:sldId id="275" r:id="rId13"/>
    <p:sldId id="276" r:id="rId14"/>
    <p:sldId id="277" r:id="rId15"/>
    <p:sldId id="281" r:id="rId16"/>
    <p:sldId id="278" r:id="rId17"/>
    <p:sldId id="279" r:id="rId18"/>
    <p:sldId id="280" r:id="rId19"/>
    <p:sldId id="282"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168"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5DB6F77-31B3-44A6-9538-7D3B84B14A3E}" type="datetimeFigureOut">
              <a:rPr lang="en-US" smtClean="0"/>
              <a:t>7/24/2020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3BEC92D-C8E2-4A8F-BF2D-75109D630128}" type="slidenum">
              <a:rPr lang="en-US" smtClean="0"/>
              <a:t>‹#›</a:t>
            </a:fld>
            <a:endParaRPr lang="en-US" dirty="0"/>
          </a:p>
        </p:txBody>
      </p:sp>
    </p:spTree>
    <p:extLst>
      <p:ext uri="{BB962C8B-B14F-4D97-AF65-F5344CB8AC3E}">
        <p14:creationId xmlns:p14="http://schemas.microsoft.com/office/powerpoint/2010/main" val="3804819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B24132-C908-474C-84C6-F33F0E9C2824}" type="datetime1">
              <a:rPr lang="en-US" smtClean="0"/>
              <a:t>7/24/2020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E2AA5E-62DB-4209-84D2-A3A9C66875BD}" type="datetime1">
              <a:rPr lang="en-US" smtClean="0"/>
              <a:t>7/24/2020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B8EF27-61CD-4273-9CC6-8B5AB469D6E9}" type="datetime1">
              <a:rPr lang="en-US" smtClean="0"/>
              <a:t>7/24/2020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614D88-E4A3-4915-A946-C7B143E0147E}" type="datetime1">
              <a:rPr lang="en-US" smtClean="0"/>
              <a:t>7/24/2020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C41193-F002-4F22-ACB4-105512D85B33}" type="datetime1">
              <a:rPr lang="en-US" smtClean="0"/>
              <a:t>7/24/2020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B2B57F-0B3C-4FE7-8F56-8C4115027F2E}" type="datetime1">
              <a:rPr lang="en-US" smtClean="0"/>
              <a:t>7/24/2020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0E8098D-3BCA-4496-B67F-08ABED3A79F9}" type="datetime1">
              <a:rPr lang="en-US" smtClean="0"/>
              <a:t>7/24/2020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F4F9A14-79CD-4DBB-8A95-93FAB90953CE}" type="datetime1">
              <a:rPr lang="en-US" smtClean="0"/>
              <a:t>7/24/2020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2FCCA62-85F4-4E91-8034-B3A4AEB2ACA5}" type="datetime1">
              <a:rPr lang="en-US" smtClean="0"/>
              <a:t>7/24/2020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A0D6BE-6A5B-4B1A-AB35-D5FFCCF5138B}" type="datetime1">
              <a:rPr lang="en-US" smtClean="0"/>
              <a:t>7/24/2020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E8BD5B-87CC-4318-9824-F4CA83CB0BAF}" type="datetime1">
              <a:rPr lang="en-US" smtClean="0"/>
              <a:t>7/24/2020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7739FE2-C7BB-439D-8EFA-EB059A6AF0B6}" type="datetime1">
              <a:rPr lang="en-US" smtClean="0"/>
              <a:t>7/24/2020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blur">
            <a:extLst>
              <a:ext uri="{FF2B5EF4-FFF2-40B4-BE49-F238E27FC236}">
                <a16:creationId xmlns:a16="http://schemas.microsoft.com/office/drawing/2014/main" id="{ECC95573-2971-40CA-8931-174ACDF3E94F}"/>
              </a:ext>
              <a:ext uri="{C183D7F6-B498-43B3-948B-1728B52AA6E4}">
                <adec:decorative xmlns:adec="http://schemas.microsoft.com/office/drawing/2017/decorative" val="0"/>
              </a:ext>
            </a:extLst>
          </p:cNvPr>
          <p:cNvPicPr>
            <a:picLocks noChangeAspect="1"/>
          </p:cNvPicPr>
          <p:nvPr/>
        </p:nvPicPr>
        <p:blipFill rotWithShape="1">
          <a:blip r:embed="rId2"/>
          <a:srcRect t="39378"/>
          <a:stretch/>
        </p:blipFill>
        <p:spPr>
          <a:xfrm>
            <a:off x="-32" y="10"/>
            <a:ext cx="12192031" cy="4915066"/>
          </a:xfrm>
          <a:prstGeom prst="rect">
            <a:avLst/>
          </a:prstGeom>
          <a:pattFill prst="dashVert">
            <a:fgClr>
              <a:schemeClr val="accent1"/>
            </a:fgClr>
            <a:bgClr>
              <a:schemeClr val="bg1"/>
            </a:bgClr>
          </a:pattFill>
        </p:spPr>
      </p:pic>
      <p:sp>
        <p:nvSpPr>
          <p:cNvPr id="22" name="Rectangle 21">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515007" y="5091132"/>
            <a:ext cx="10808287" cy="822960"/>
          </a:xfrm>
        </p:spPr>
        <p:txBody>
          <a:bodyPr>
            <a:normAutofit fontScale="90000"/>
          </a:bodyPr>
          <a:lstStyle/>
          <a:p>
            <a:pPr algn="ctr"/>
            <a:r>
              <a:rPr lang="en-US" sz="4800" dirty="0">
                <a:solidFill>
                  <a:srgbClr val="FFFFFF"/>
                </a:solidFill>
                <a:latin typeface="Baskerville Old Face" panose="02020602080505020303" pitchFamily="18" charset="0"/>
              </a:rPr>
              <a:t>A MODERN APPROACH TO SENTENCING</a:t>
            </a:r>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0" y="6314487"/>
            <a:ext cx="10058400" cy="543513"/>
          </a:xfrm>
        </p:spPr>
        <p:txBody>
          <a:bodyPr>
            <a:normAutofit fontScale="70000" lnSpcReduction="20000"/>
          </a:bodyPr>
          <a:lstStyle/>
          <a:p>
            <a:r>
              <a:rPr lang="en-US" sz="2000" b="1" dirty="0">
                <a:solidFill>
                  <a:srgbClr val="FFFFFF"/>
                </a:solidFill>
                <a:latin typeface="Baskerville Old Face" panose="02020602080505020303" pitchFamily="18" charset="0"/>
              </a:rPr>
              <a:t>presented by: Justice of appeal Gillian lucky</a:t>
            </a:r>
          </a:p>
          <a:p>
            <a:r>
              <a:rPr lang="en-US" sz="1500" dirty="0">
                <a:solidFill>
                  <a:srgbClr val="FFFFFF"/>
                </a:solidFill>
                <a:latin typeface="Baskerville Old Face" panose="02020602080505020303" pitchFamily="18" charset="0"/>
              </a:rPr>
              <a:t>Assisted by: Shacare’ Gordon (judicial research counsel)</a:t>
            </a:r>
          </a:p>
        </p:txBody>
      </p:sp>
      <p:sp>
        <p:nvSpPr>
          <p:cNvPr id="24" name="Rectangle 23">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441553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TT" dirty="0">
                <a:latin typeface="Gill Sans MT" panose="020B0502020104020203" pitchFamily="34" charset="0"/>
              </a:rPr>
              <a:t>OBJECTIVE</a:t>
            </a:r>
          </a:p>
        </p:txBody>
      </p:sp>
      <p:sp>
        <p:nvSpPr>
          <p:cNvPr id="3" name="Content Placeholder 2"/>
          <p:cNvSpPr>
            <a:spLocks noGrp="1"/>
          </p:cNvSpPr>
          <p:nvPr>
            <p:ph idx="1"/>
          </p:nvPr>
        </p:nvSpPr>
        <p:spPr>
          <a:xfrm>
            <a:off x="178675" y="1845734"/>
            <a:ext cx="11918732" cy="4023360"/>
          </a:xfrm>
        </p:spPr>
        <p:txBody>
          <a:bodyPr/>
          <a:lstStyle/>
          <a:p>
            <a:pPr>
              <a:buFont typeface="Wingdings" panose="05000000000000000000" pitchFamily="2" charset="2"/>
              <a:buChar char="v"/>
            </a:pPr>
            <a:endParaRPr lang="en-TT" dirty="0">
              <a:latin typeface="Baskerville Old Face" panose="02020602080505020303" pitchFamily="18" charset="0"/>
            </a:endParaRPr>
          </a:p>
          <a:p>
            <a:pPr>
              <a:buFont typeface="Wingdings" panose="05000000000000000000" pitchFamily="2" charset="2"/>
              <a:buChar char="v"/>
            </a:pPr>
            <a:endParaRPr lang="en-TT" dirty="0">
              <a:latin typeface="Baskerville Old Face" panose="02020602080505020303" pitchFamily="18" charset="0"/>
            </a:endParaRPr>
          </a:p>
          <a:p>
            <a:pPr>
              <a:buFont typeface="Wingdings" panose="05000000000000000000" pitchFamily="2" charset="2"/>
              <a:buChar char="v"/>
            </a:pPr>
            <a:endParaRPr lang="en-TT" sz="3200" dirty="0">
              <a:latin typeface="Baskerville Old Face" panose="02020602080505020303" pitchFamily="18" charset="0"/>
            </a:endParaRPr>
          </a:p>
          <a:p>
            <a:pPr>
              <a:buFont typeface="Wingdings" panose="05000000000000000000" pitchFamily="2" charset="2"/>
              <a:buChar char="v"/>
            </a:pPr>
            <a:r>
              <a:rPr lang="en-TT" sz="2800" dirty="0">
                <a:latin typeface="Gill Sans MT" panose="020B0502020104020203" pitchFamily="34" charset="0"/>
              </a:rPr>
              <a:t>The practical application of the principles and methodology of sentencing</a:t>
            </a:r>
          </a:p>
        </p:txBody>
      </p:sp>
    </p:spTree>
    <p:extLst>
      <p:ext uri="{BB962C8B-B14F-4D97-AF65-F5344CB8AC3E}">
        <p14:creationId xmlns:p14="http://schemas.microsoft.com/office/powerpoint/2010/main" val="769666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483" y="318134"/>
            <a:ext cx="10768899" cy="1450757"/>
          </a:xfrm>
        </p:spPr>
        <p:txBody>
          <a:bodyPr/>
          <a:lstStyle/>
          <a:p>
            <a:r>
              <a:rPr lang="en-TT" dirty="0">
                <a:latin typeface="Gill Sans MT" panose="020B0502020104020203" pitchFamily="34" charset="0"/>
              </a:rPr>
              <a:t>Sentencing arises in the following instances:</a:t>
            </a:r>
          </a:p>
        </p:txBody>
      </p:sp>
      <p:sp>
        <p:nvSpPr>
          <p:cNvPr id="3" name="Content Placeholder 2"/>
          <p:cNvSpPr>
            <a:spLocks noGrp="1"/>
          </p:cNvSpPr>
          <p:nvPr>
            <p:ph idx="1"/>
          </p:nvPr>
        </p:nvSpPr>
        <p:spPr>
          <a:xfrm>
            <a:off x="1223404" y="2560438"/>
            <a:ext cx="10058400" cy="4023360"/>
          </a:xfrm>
        </p:spPr>
        <p:txBody>
          <a:bodyPr>
            <a:normAutofit/>
          </a:bodyPr>
          <a:lstStyle/>
          <a:p>
            <a:pPr>
              <a:buFont typeface="Wingdings" panose="05000000000000000000" pitchFamily="2" charset="2"/>
              <a:buChar char="v"/>
            </a:pPr>
            <a:r>
              <a:rPr lang="en-TT" sz="3200" dirty="0">
                <a:latin typeface="Gill Sans MT" panose="020B0502020104020203" pitchFamily="34" charset="0"/>
              </a:rPr>
              <a:t>Plea Bargaining;</a:t>
            </a:r>
          </a:p>
          <a:p>
            <a:pPr>
              <a:buFont typeface="Wingdings" panose="05000000000000000000" pitchFamily="2" charset="2"/>
              <a:buChar char="v"/>
            </a:pPr>
            <a:r>
              <a:rPr lang="en-TT" sz="3200" dirty="0">
                <a:latin typeface="Gill Sans MT" panose="020B0502020104020203" pitchFamily="34" charset="0"/>
              </a:rPr>
              <a:t>Maximum Sentencing Indications (MSI);</a:t>
            </a:r>
          </a:p>
          <a:p>
            <a:pPr>
              <a:buFont typeface="Wingdings" panose="05000000000000000000" pitchFamily="2" charset="2"/>
              <a:buChar char="v"/>
            </a:pPr>
            <a:r>
              <a:rPr lang="en-TT" sz="3200" dirty="0">
                <a:latin typeface="Gill Sans MT" panose="020B0502020104020203" pitchFamily="34" charset="0"/>
              </a:rPr>
              <a:t>Guilty Pleas; or</a:t>
            </a:r>
          </a:p>
          <a:p>
            <a:pPr>
              <a:buFont typeface="Wingdings" panose="05000000000000000000" pitchFamily="2" charset="2"/>
              <a:buChar char="v"/>
            </a:pPr>
            <a:r>
              <a:rPr lang="en-TT" sz="3200" dirty="0">
                <a:latin typeface="Gill Sans MT" panose="020B0502020104020203" pitchFamily="34" charset="0"/>
              </a:rPr>
              <a:t>Convictions.</a:t>
            </a:r>
          </a:p>
        </p:txBody>
      </p:sp>
    </p:spTree>
    <p:extLst>
      <p:ext uri="{BB962C8B-B14F-4D97-AF65-F5344CB8AC3E}">
        <p14:creationId xmlns:p14="http://schemas.microsoft.com/office/powerpoint/2010/main" val="50813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87983" y="357353"/>
            <a:ext cx="5608319" cy="1545020"/>
          </a:xfrm>
        </p:spPr>
        <p:txBody>
          <a:bodyPr>
            <a:normAutofit fontScale="85000" lnSpcReduction="20000"/>
          </a:bodyPr>
          <a:lstStyle/>
          <a:p>
            <a:pPr algn="ctr"/>
            <a:endParaRPr lang="en-TT" sz="2200" b="1" u="sng" dirty="0">
              <a:latin typeface="Gill Sans MT" panose="020B0502020104020203" pitchFamily="34" charset="0"/>
            </a:endParaRPr>
          </a:p>
          <a:p>
            <a:pPr algn="ctr"/>
            <a:r>
              <a:rPr lang="en-TT" sz="2200" b="1" u="sng" dirty="0">
                <a:solidFill>
                  <a:schemeClr val="accent1"/>
                </a:solidFill>
                <a:effectLst>
                  <a:outerShdw blurRad="38100" dist="38100" dir="2700000" algn="tl">
                    <a:srgbClr val="000000">
                      <a:alpha val="43137"/>
                    </a:srgbClr>
                  </a:outerShdw>
                </a:effectLst>
                <a:latin typeface="Gill Sans MT" panose="020B0502020104020203" pitchFamily="34" charset="0"/>
              </a:rPr>
              <a:t>The principles of sentencing </a:t>
            </a:r>
          </a:p>
          <a:p>
            <a:endParaRPr lang="en-GB" sz="2200" b="1" u="sng" cap="none" dirty="0">
              <a:solidFill>
                <a:srgbClr val="EBEBEB">
                  <a:lumMod val="10000"/>
                </a:srgbClr>
              </a:solidFill>
              <a:latin typeface="Gill Sans MT" panose="020B0502020104020203" pitchFamily="34" charset="0"/>
            </a:endParaRPr>
          </a:p>
          <a:p>
            <a:r>
              <a:rPr lang="en-GB" sz="2200" b="1" u="sng" cap="none" dirty="0">
                <a:solidFill>
                  <a:srgbClr val="EBEBEB">
                    <a:lumMod val="10000"/>
                  </a:srgbClr>
                </a:solidFill>
                <a:latin typeface="Gill Sans MT" panose="020B0502020104020203" pitchFamily="34" charset="0"/>
              </a:rPr>
              <a:t>Benjamin v R. </a:t>
            </a:r>
            <a:r>
              <a:rPr lang="en-TT" sz="2200" b="1" u="sng" cap="none" dirty="0">
                <a:solidFill>
                  <a:srgbClr val="EBEBEB">
                    <a:lumMod val="10000"/>
                  </a:srgbClr>
                </a:solidFill>
                <a:latin typeface="Gill Sans MT" panose="020B0502020104020203" pitchFamily="34" charset="0"/>
              </a:rPr>
              <a:t>(1964) 7 W.I.R. 459</a:t>
            </a:r>
            <a:endParaRPr lang="en-TT" sz="2200" dirty="0">
              <a:latin typeface="Gill Sans MT" panose="020B0502020104020203" pitchFamily="34" charset="0"/>
            </a:endParaRPr>
          </a:p>
          <a:p>
            <a:endParaRPr lang="en-TT" dirty="0"/>
          </a:p>
          <a:p>
            <a:endParaRPr lang="en-TT" dirty="0"/>
          </a:p>
        </p:txBody>
      </p:sp>
      <p:sp>
        <p:nvSpPr>
          <p:cNvPr id="6" name="Content Placeholder 5"/>
          <p:cNvSpPr>
            <a:spLocks noGrp="1"/>
          </p:cNvSpPr>
          <p:nvPr>
            <p:ph sz="half" idx="2"/>
          </p:nvPr>
        </p:nvSpPr>
        <p:spPr>
          <a:xfrm>
            <a:off x="287983" y="2004264"/>
            <a:ext cx="5608319" cy="3923569"/>
          </a:xfrm>
        </p:spPr>
        <p:txBody>
          <a:bodyPr/>
          <a:lstStyle/>
          <a:p>
            <a:pPr marL="0" lvl="0" indent="0" algn="just" defTabSz="457200">
              <a:lnSpc>
                <a:spcPct val="100000"/>
              </a:lnSpc>
              <a:spcBef>
                <a:spcPts val="1000"/>
              </a:spcBef>
              <a:spcAft>
                <a:spcPts val="0"/>
              </a:spcAft>
              <a:buClr>
                <a:srgbClr val="F5A408"/>
              </a:buClr>
              <a:buSzPct val="80000"/>
              <a:buNone/>
            </a:pPr>
            <a:r>
              <a:rPr lang="en-TT" sz="1700" u="sng" dirty="0">
                <a:solidFill>
                  <a:srgbClr val="EBEBEB">
                    <a:lumMod val="10000"/>
                  </a:srgbClr>
                </a:solidFill>
                <a:latin typeface="Gill Sans MT" panose="020B0502020104020203" pitchFamily="34" charset="0"/>
              </a:rPr>
              <a:t>The following are the principal objectives of sentencing</a:t>
            </a:r>
            <a:r>
              <a:rPr lang="en-TT" sz="1700" dirty="0">
                <a:solidFill>
                  <a:srgbClr val="EBEBEB">
                    <a:lumMod val="10000"/>
                  </a:srgbClr>
                </a:solidFill>
                <a:latin typeface="Gill Sans MT" panose="020B0502020104020203" pitchFamily="34" charset="0"/>
              </a:rPr>
              <a:t>:</a:t>
            </a:r>
          </a:p>
          <a:p>
            <a:pPr marL="0" lvl="0" indent="0" algn="just" defTabSz="457200">
              <a:lnSpc>
                <a:spcPct val="100000"/>
              </a:lnSpc>
              <a:spcBef>
                <a:spcPts val="1000"/>
              </a:spcBef>
              <a:spcAft>
                <a:spcPts val="0"/>
              </a:spcAft>
              <a:buClr>
                <a:srgbClr val="F5A408"/>
              </a:buClr>
              <a:buSzPct val="80000"/>
              <a:buNone/>
            </a:pPr>
            <a:r>
              <a:rPr lang="en-TT" sz="1700" dirty="0">
                <a:solidFill>
                  <a:srgbClr val="EBEBEB">
                    <a:lumMod val="10000"/>
                  </a:srgbClr>
                </a:solidFill>
                <a:latin typeface="Gill Sans MT" panose="020B0502020104020203" pitchFamily="34" charset="0"/>
              </a:rPr>
              <a:t>(1) the </a:t>
            </a:r>
            <a:r>
              <a:rPr lang="en-TT" sz="1700" b="1" u="sng" dirty="0">
                <a:solidFill>
                  <a:srgbClr val="EBEBEB">
                    <a:lumMod val="10000"/>
                  </a:srgbClr>
                </a:solidFill>
                <a:latin typeface="Gill Sans MT" panose="020B0502020104020203" pitchFamily="34" charset="0"/>
              </a:rPr>
              <a:t>retributive</a:t>
            </a:r>
            <a:r>
              <a:rPr lang="en-TT" sz="1700" dirty="0">
                <a:solidFill>
                  <a:srgbClr val="EBEBEB">
                    <a:lumMod val="10000"/>
                  </a:srgbClr>
                </a:solidFill>
                <a:latin typeface="Gill Sans MT" panose="020B0502020104020203" pitchFamily="34" charset="0"/>
              </a:rPr>
              <a:t> or denunciatory, which is the same as the punitive</a:t>
            </a:r>
          </a:p>
          <a:p>
            <a:pPr marL="0" lvl="0" indent="0" algn="just" defTabSz="457200">
              <a:lnSpc>
                <a:spcPct val="100000"/>
              </a:lnSpc>
              <a:spcBef>
                <a:spcPts val="1000"/>
              </a:spcBef>
              <a:spcAft>
                <a:spcPts val="0"/>
              </a:spcAft>
              <a:buClr>
                <a:srgbClr val="F5A408"/>
              </a:buClr>
              <a:buSzPct val="80000"/>
              <a:buNone/>
            </a:pPr>
            <a:r>
              <a:rPr lang="en-TT" sz="1700" dirty="0">
                <a:solidFill>
                  <a:srgbClr val="EBEBEB">
                    <a:lumMod val="10000"/>
                  </a:srgbClr>
                </a:solidFill>
                <a:latin typeface="Gill Sans MT" panose="020B0502020104020203" pitchFamily="34" charset="0"/>
              </a:rPr>
              <a:t>(2) the </a:t>
            </a:r>
            <a:r>
              <a:rPr lang="en-TT" sz="1700" b="1" u="sng" dirty="0">
                <a:solidFill>
                  <a:srgbClr val="EBEBEB">
                    <a:lumMod val="10000"/>
                  </a:srgbClr>
                </a:solidFill>
                <a:latin typeface="Gill Sans MT" panose="020B0502020104020203" pitchFamily="34" charset="0"/>
              </a:rPr>
              <a:t>deterrent vis-a-vis potential offenders</a:t>
            </a:r>
          </a:p>
          <a:p>
            <a:pPr marL="0" lvl="0" indent="0" algn="just" defTabSz="457200">
              <a:lnSpc>
                <a:spcPct val="100000"/>
              </a:lnSpc>
              <a:spcBef>
                <a:spcPts val="1000"/>
              </a:spcBef>
              <a:spcAft>
                <a:spcPts val="0"/>
              </a:spcAft>
              <a:buClr>
                <a:srgbClr val="F5A408"/>
              </a:buClr>
              <a:buSzPct val="80000"/>
              <a:buNone/>
            </a:pPr>
            <a:r>
              <a:rPr lang="en-TT" sz="1700" dirty="0">
                <a:solidFill>
                  <a:srgbClr val="EBEBEB">
                    <a:lumMod val="10000"/>
                  </a:srgbClr>
                </a:solidFill>
                <a:latin typeface="Gill Sans MT" panose="020B0502020104020203" pitchFamily="34" charset="0"/>
              </a:rPr>
              <a:t>(3) the </a:t>
            </a:r>
            <a:r>
              <a:rPr lang="en-TT" sz="1700" b="1" u="sng" dirty="0">
                <a:solidFill>
                  <a:srgbClr val="EBEBEB">
                    <a:lumMod val="10000"/>
                  </a:srgbClr>
                </a:solidFill>
                <a:latin typeface="Gill Sans MT" panose="020B0502020104020203" pitchFamily="34" charset="0"/>
              </a:rPr>
              <a:t>deterrent vis-a-vis the particular offender then being</a:t>
            </a:r>
            <a:r>
              <a:rPr lang="en-TT" sz="1700" b="1" dirty="0">
                <a:solidFill>
                  <a:srgbClr val="EBEBEB">
                    <a:lumMod val="10000"/>
                  </a:srgbClr>
                </a:solidFill>
                <a:latin typeface="Gill Sans MT" panose="020B0502020104020203" pitchFamily="34" charset="0"/>
              </a:rPr>
              <a:t> </a:t>
            </a:r>
            <a:r>
              <a:rPr lang="en-TT" sz="1700" b="1" u="sng" dirty="0">
                <a:solidFill>
                  <a:srgbClr val="EBEBEB">
                    <a:lumMod val="10000"/>
                  </a:srgbClr>
                </a:solidFill>
                <a:latin typeface="Gill Sans MT" panose="020B0502020104020203" pitchFamily="34" charset="0"/>
              </a:rPr>
              <a:t>sentenced</a:t>
            </a:r>
          </a:p>
          <a:p>
            <a:pPr marL="0" lvl="0" indent="0" algn="just" defTabSz="457200">
              <a:lnSpc>
                <a:spcPct val="100000"/>
              </a:lnSpc>
              <a:spcBef>
                <a:spcPts val="1000"/>
              </a:spcBef>
              <a:spcAft>
                <a:spcPts val="0"/>
              </a:spcAft>
              <a:buClr>
                <a:srgbClr val="F5A408"/>
              </a:buClr>
              <a:buSzPct val="80000"/>
              <a:buNone/>
            </a:pPr>
            <a:r>
              <a:rPr lang="en-TT" sz="1700" dirty="0">
                <a:solidFill>
                  <a:srgbClr val="EBEBEB">
                    <a:lumMod val="10000"/>
                  </a:srgbClr>
                </a:solidFill>
                <a:latin typeface="Gill Sans MT" panose="020B0502020104020203" pitchFamily="34" charset="0"/>
              </a:rPr>
              <a:t>(4) </a:t>
            </a:r>
            <a:r>
              <a:rPr lang="en-TT" sz="1700" b="1" u="sng" dirty="0">
                <a:solidFill>
                  <a:srgbClr val="EBEBEB">
                    <a:lumMod val="10000"/>
                  </a:srgbClr>
                </a:solidFill>
                <a:latin typeface="Gill Sans MT" panose="020B0502020104020203" pitchFamily="34" charset="0"/>
              </a:rPr>
              <a:t>the preventative</a:t>
            </a:r>
            <a:r>
              <a:rPr lang="en-TT" sz="1700" dirty="0">
                <a:solidFill>
                  <a:srgbClr val="EBEBEB">
                    <a:lumMod val="10000"/>
                  </a:srgbClr>
                </a:solidFill>
                <a:latin typeface="Gill Sans MT" panose="020B0502020104020203" pitchFamily="34" charset="0"/>
              </a:rPr>
              <a:t>, which aims at preventing the particular offender 		from again offending by incarcerating him for a long period</a:t>
            </a:r>
          </a:p>
          <a:p>
            <a:pPr marL="0" lvl="0" indent="0" algn="just" defTabSz="457200">
              <a:lnSpc>
                <a:spcPct val="100000"/>
              </a:lnSpc>
              <a:spcBef>
                <a:spcPts val="1000"/>
              </a:spcBef>
              <a:spcAft>
                <a:spcPts val="0"/>
              </a:spcAft>
              <a:buClr>
                <a:srgbClr val="F5A408"/>
              </a:buClr>
              <a:buSzPct val="80000"/>
              <a:buNone/>
            </a:pPr>
            <a:r>
              <a:rPr lang="en-TT" sz="1700" dirty="0">
                <a:solidFill>
                  <a:srgbClr val="EBEBEB">
                    <a:lumMod val="10000"/>
                  </a:srgbClr>
                </a:solidFill>
                <a:latin typeface="Gill Sans MT" panose="020B0502020104020203" pitchFamily="34" charset="0"/>
              </a:rPr>
              <a:t>(5) </a:t>
            </a:r>
            <a:r>
              <a:rPr lang="en-TT" sz="1700" b="1" u="sng" dirty="0">
                <a:solidFill>
                  <a:srgbClr val="EBEBEB">
                    <a:lumMod val="10000"/>
                  </a:srgbClr>
                </a:solidFill>
                <a:latin typeface="Gill Sans MT" panose="020B0502020104020203" pitchFamily="34" charset="0"/>
              </a:rPr>
              <a:t>the rehabilitative</a:t>
            </a:r>
            <a:r>
              <a:rPr lang="en-TT" sz="1700" dirty="0">
                <a:solidFill>
                  <a:srgbClr val="EBEBEB">
                    <a:lumMod val="10000"/>
                  </a:srgbClr>
                </a:solidFill>
                <a:latin typeface="Gill Sans MT" panose="020B0502020104020203" pitchFamily="34" charset="0"/>
              </a:rPr>
              <a:t>, which contemplates the rehabilitation of the particular offender so that he might resume his place as a law-abiding member of society</a:t>
            </a:r>
          </a:p>
          <a:p>
            <a:endParaRPr lang="en-TT" dirty="0"/>
          </a:p>
        </p:txBody>
      </p:sp>
      <p:sp>
        <p:nvSpPr>
          <p:cNvPr id="7" name="Text Placeholder 6"/>
          <p:cNvSpPr>
            <a:spLocks noGrp="1"/>
          </p:cNvSpPr>
          <p:nvPr>
            <p:ph type="body" sz="quarter" idx="3"/>
          </p:nvPr>
        </p:nvSpPr>
        <p:spPr>
          <a:xfrm>
            <a:off x="6266267" y="0"/>
            <a:ext cx="5810119" cy="1678445"/>
          </a:xfrm>
        </p:spPr>
        <p:txBody>
          <a:bodyPr>
            <a:normAutofit fontScale="92500" lnSpcReduction="20000"/>
          </a:bodyPr>
          <a:lstStyle/>
          <a:p>
            <a:pPr algn="ctr"/>
            <a:endParaRPr lang="en-GB" b="1" u="sng" cap="none" dirty="0">
              <a:solidFill>
                <a:srgbClr val="EBEBEB">
                  <a:lumMod val="10000"/>
                </a:srgbClr>
              </a:solidFill>
              <a:effectLst>
                <a:outerShdw blurRad="38100" dist="38100" dir="2700000" algn="tl">
                  <a:srgbClr val="000000">
                    <a:alpha val="43137"/>
                  </a:srgbClr>
                </a:outerShdw>
              </a:effectLst>
              <a:latin typeface="Baskerville Old Face" panose="02020602080505020303" pitchFamily="18" charset="0"/>
            </a:endParaRPr>
          </a:p>
          <a:p>
            <a:pPr algn="ctr"/>
            <a:r>
              <a:rPr lang="en-GB" b="1" u="sng" cap="none" dirty="0">
                <a:solidFill>
                  <a:schemeClr val="accent1"/>
                </a:solidFill>
                <a:effectLst>
                  <a:outerShdw blurRad="38100" dist="38100" dir="2700000" algn="tl">
                    <a:srgbClr val="000000">
                      <a:alpha val="43137"/>
                    </a:srgbClr>
                  </a:outerShdw>
                </a:effectLst>
                <a:latin typeface="Gill Sans MT" panose="020B0502020104020203" pitchFamily="34" charset="0"/>
              </a:rPr>
              <a:t>THE SENTENCING METHODOLOGY</a:t>
            </a:r>
          </a:p>
          <a:p>
            <a:endParaRPr lang="en-GB" b="1" u="sng" cap="none" dirty="0">
              <a:solidFill>
                <a:srgbClr val="EBEBEB">
                  <a:lumMod val="10000"/>
                </a:srgbClr>
              </a:solidFill>
              <a:latin typeface="Gill Sans MT" panose="020B0502020104020203" pitchFamily="34" charset="0"/>
            </a:endParaRPr>
          </a:p>
          <a:p>
            <a:r>
              <a:rPr lang="en-GB" b="1" u="sng" cap="none" dirty="0">
                <a:solidFill>
                  <a:srgbClr val="EBEBEB">
                    <a:lumMod val="10000"/>
                  </a:srgbClr>
                </a:solidFill>
                <a:latin typeface="Gill Sans MT" panose="020B0502020104020203" pitchFamily="34" charset="0"/>
              </a:rPr>
              <a:t>Lauren </a:t>
            </a:r>
            <a:r>
              <a:rPr lang="en-GB" b="1" u="sng" cap="none" dirty="0" err="1">
                <a:solidFill>
                  <a:srgbClr val="EBEBEB">
                    <a:lumMod val="10000"/>
                  </a:srgbClr>
                </a:solidFill>
                <a:latin typeface="Gill Sans MT" panose="020B0502020104020203" pitchFamily="34" charset="0"/>
              </a:rPr>
              <a:t>Aguillera</a:t>
            </a:r>
            <a:r>
              <a:rPr lang="en-GB" b="1" u="sng" cap="none" dirty="0">
                <a:solidFill>
                  <a:srgbClr val="EBEBEB">
                    <a:lumMod val="10000"/>
                  </a:srgbClr>
                </a:solidFill>
                <a:latin typeface="Gill Sans MT" panose="020B0502020104020203" pitchFamily="34" charset="0"/>
              </a:rPr>
              <a:t> &amp; </a:t>
            </a:r>
            <a:r>
              <a:rPr lang="en-GB" b="1" u="sng" cap="none" dirty="0" err="1">
                <a:solidFill>
                  <a:srgbClr val="EBEBEB">
                    <a:lumMod val="10000"/>
                  </a:srgbClr>
                </a:solidFill>
                <a:latin typeface="Gill Sans MT" panose="020B0502020104020203" pitchFamily="34" charset="0"/>
              </a:rPr>
              <a:t>Ors</a:t>
            </a:r>
            <a:r>
              <a:rPr lang="en-GB" b="1" u="sng" cap="none" dirty="0">
                <a:solidFill>
                  <a:srgbClr val="EBEBEB">
                    <a:lumMod val="10000"/>
                  </a:srgbClr>
                </a:solidFill>
                <a:latin typeface="Gill Sans MT" panose="020B0502020104020203" pitchFamily="34" charset="0"/>
              </a:rPr>
              <a:t> v The State CA Nos. 5-8 of 2015</a:t>
            </a:r>
            <a:endParaRPr lang="en-TT" sz="2400" dirty="0">
              <a:latin typeface="Gill Sans MT" panose="020B0502020104020203" pitchFamily="34" charset="0"/>
            </a:endParaRPr>
          </a:p>
        </p:txBody>
      </p:sp>
      <p:sp>
        <p:nvSpPr>
          <p:cNvPr id="8" name="Content Placeholder 7"/>
          <p:cNvSpPr>
            <a:spLocks noGrp="1"/>
          </p:cNvSpPr>
          <p:nvPr>
            <p:ph sz="quarter" idx="4"/>
          </p:nvPr>
        </p:nvSpPr>
        <p:spPr>
          <a:xfrm>
            <a:off x="6266267" y="1783547"/>
            <a:ext cx="5726036" cy="4743377"/>
          </a:xfrm>
        </p:spPr>
        <p:txBody>
          <a:bodyPr>
            <a:normAutofit/>
          </a:bodyPr>
          <a:lstStyle/>
          <a:p>
            <a:pPr marL="0" lvl="0" indent="0" defTabSz="457200">
              <a:lnSpc>
                <a:spcPct val="100000"/>
              </a:lnSpc>
              <a:spcBef>
                <a:spcPts val="1000"/>
              </a:spcBef>
              <a:spcAft>
                <a:spcPts val="0"/>
              </a:spcAft>
              <a:buClr>
                <a:srgbClr val="F5A408"/>
              </a:buClr>
              <a:buSzPct val="80000"/>
              <a:buNone/>
            </a:pPr>
            <a:r>
              <a:rPr lang="en-GB" dirty="0">
                <a:solidFill>
                  <a:schemeClr val="bg2">
                    <a:lumMod val="10000"/>
                  </a:schemeClr>
                </a:solidFill>
                <a:latin typeface="Gill Sans MT" panose="020B0502020104020203" pitchFamily="34" charset="0"/>
              </a:rPr>
              <a:t>The </a:t>
            </a:r>
            <a:r>
              <a:rPr lang="en-GB" sz="1800" dirty="0">
                <a:solidFill>
                  <a:srgbClr val="EBEBEB">
                    <a:lumMod val="10000"/>
                  </a:srgbClr>
                </a:solidFill>
                <a:latin typeface="Gill Sans MT" panose="020B0502020104020203" pitchFamily="34" charset="0"/>
              </a:rPr>
              <a:t>methodology for the overall sentencing structure should reflect the following:</a:t>
            </a:r>
          </a:p>
          <a:p>
            <a:pPr marL="0" lvl="0" indent="0" defTabSz="457200">
              <a:lnSpc>
                <a:spcPct val="100000"/>
              </a:lnSpc>
              <a:spcBef>
                <a:spcPts val="1000"/>
              </a:spcBef>
              <a:spcAft>
                <a:spcPts val="0"/>
              </a:spcAft>
              <a:buClr>
                <a:srgbClr val="F5A408"/>
              </a:buClr>
              <a:buSzPct val="80000"/>
              <a:buNone/>
            </a:pPr>
            <a:endParaRPr lang="en-GB" dirty="0">
              <a:solidFill>
                <a:schemeClr val="bg2">
                  <a:lumMod val="10000"/>
                </a:schemeClr>
              </a:solidFill>
              <a:latin typeface="Gill Sans MT" panose="020B0502020104020203" pitchFamily="34" charset="0"/>
            </a:endParaRPr>
          </a:p>
          <a:p>
            <a:pPr lvl="1" algn="just">
              <a:buFont typeface="Wingdings" panose="05000000000000000000" pitchFamily="2" charset="2"/>
              <a:buChar char="§"/>
            </a:pPr>
            <a:r>
              <a:rPr lang="en-GB" b="1" dirty="0">
                <a:solidFill>
                  <a:schemeClr val="bg2">
                    <a:lumMod val="10000"/>
                  </a:schemeClr>
                </a:solidFill>
                <a:latin typeface="Gill Sans MT" panose="020B0502020104020203" pitchFamily="34" charset="0"/>
              </a:rPr>
              <a:t>STEP 1 </a:t>
            </a:r>
            <a:r>
              <a:rPr lang="en-GB" dirty="0">
                <a:solidFill>
                  <a:schemeClr val="bg2">
                    <a:lumMod val="10000"/>
                  </a:schemeClr>
                </a:solidFill>
                <a:latin typeface="Gill Sans MT" panose="020B0502020104020203" pitchFamily="34" charset="0"/>
              </a:rPr>
              <a:t>- the calculation of the </a:t>
            </a:r>
            <a:r>
              <a:rPr lang="en-GB" b="1" i="1" dirty="0">
                <a:solidFill>
                  <a:schemeClr val="bg2">
                    <a:lumMod val="10000"/>
                  </a:schemeClr>
                </a:solidFill>
                <a:latin typeface="Gill Sans MT" panose="020B0502020104020203" pitchFamily="34" charset="0"/>
              </a:rPr>
              <a:t>starting point  (</a:t>
            </a:r>
            <a:r>
              <a:rPr lang="en-GB" dirty="0">
                <a:solidFill>
                  <a:schemeClr val="bg2">
                    <a:lumMod val="10000"/>
                  </a:schemeClr>
                </a:solidFill>
                <a:latin typeface="Gill Sans MT" panose="020B0502020104020203" pitchFamily="34" charset="0"/>
              </a:rPr>
              <a:t>aggravating and mitigating factors of the offence only); </a:t>
            </a:r>
          </a:p>
          <a:p>
            <a:pPr lvl="1" algn="just">
              <a:buFont typeface="Wingdings" panose="05000000000000000000" pitchFamily="2" charset="2"/>
              <a:buChar char="§"/>
            </a:pPr>
            <a:endParaRPr lang="en-GB" dirty="0">
              <a:solidFill>
                <a:schemeClr val="bg2">
                  <a:lumMod val="10000"/>
                </a:schemeClr>
              </a:solidFill>
              <a:latin typeface="Gill Sans MT" panose="020B0502020104020203" pitchFamily="34" charset="0"/>
            </a:endParaRPr>
          </a:p>
          <a:p>
            <a:pPr lvl="1" algn="just">
              <a:buFont typeface="Wingdings" panose="05000000000000000000" pitchFamily="2" charset="2"/>
              <a:buChar char="§"/>
            </a:pPr>
            <a:r>
              <a:rPr lang="en-GB" b="1" dirty="0">
                <a:solidFill>
                  <a:schemeClr val="bg2">
                    <a:lumMod val="10000"/>
                  </a:schemeClr>
                </a:solidFill>
                <a:latin typeface="Gill Sans MT" panose="020B0502020104020203" pitchFamily="34" charset="0"/>
              </a:rPr>
              <a:t>STEP 2 </a:t>
            </a:r>
            <a:r>
              <a:rPr lang="en-GB" dirty="0">
                <a:solidFill>
                  <a:schemeClr val="bg2">
                    <a:lumMod val="10000"/>
                  </a:schemeClr>
                </a:solidFill>
                <a:latin typeface="Gill Sans MT" panose="020B0502020104020203" pitchFamily="34" charset="0"/>
              </a:rPr>
              <a:t>– the </a:t>
            </a:r>
            <a:r>
              <a:rPr lang="en-GB" b="1" dirty="0">
                <a:solidFill>
                  <a:schemeClr val="bg2">
                    <a:lumMod val="10000"/>
                  </a:schemeClr>
                </a:solidFill>
                <a:latin typeface="Gill Sans MT" panose="020B0502020104020203" pitchFamily="34" charset="0"/>
              </a:rPr>
              <a:t>upward or downward adjustment </a:t>
            </a:r>
            <a:r>
              <a:rPr lang="en-GB" dirty="0">
                <a:solidFill>
                  <a:schemeClr val="bg2">
                    <a:lumMod val="10000"/>
                  </a:schemeClr>
                </a:solidFill>
                <a:latin typeface="Gill Sans MT" panose="020B0502020104020203" pitchFamily="34" charset="0"/>
              </a:rPr>
              <a:t>of the starting point (aggravating and mitigating factors relative to the offender)</a:t>
            </a:r>
          </a:p>
          <a:p>
            <a:pPr lvl="1" algn="just">
              <a:buFont typeface="Wingdings" panose="05000000000000000000" pitchFamily="2" charset="2"/>
              <a:buChar char="§"/>
            </a:pPr>
            <a:endParaRPr lang="en-GB" b="1" dirty="0">
              <a:solidFill>
                <a:schemeClr val="bg2">
                  <a:lumMod val="10000"/>
                </a:schemeClr>
              </a:solidFill>
              <a:latin typeface="Gill Sans MT" panose="020B0502020104020203" pitchFamily="34" charset="0"/>
            </a:endParaRPr>
          </a:p>
          <a:p>
            <a:pPr lvl="1" algn="just">
              <a:buFont typeface="Wingdings" panose="05000000000000000000" pitchFamily="2" charset="2"/>
              <a:buChar char="§"/>
            </a:pPr>
            <a:r>
              <a:rPr lang="en-GB" b="1" dirty="0">
                <a:solidFill>
                  <a:schemeClr val="bg2">
                    <a:lumMod val="10000"/>
                  </a:schemeClr>
                </a:solidFill>
                <a:latin typeface="Gill Sans MT" panose="020B0502020104020203" pitchFamily="34" charset="0"/>
              </a:rPr>
              <a:t>STEP 3 </a:t>
            </a:r>
            <a:r>
              <a:rPr lang="en-GB" dirty="0">
                <a:solidFill>
                  <a:schemeClr val="bg2">
                    <a:lumMod val="10000"/>
                  </a:schemeClr>
                </a:solidFill>
                <a:latin typeface="Gill Sans MT" panose="020B0502020104020203" pitchFamily="34" charset="0"/>
              </a:rPr>
              <a:t>- a </a:t>
            </a:r>
            <a:r>
              <a:rPr lang="en-GB" b="1" i="1" dirty="0">
                <a:solidFill>
                  <a:schemeClr val="bg2">
                    <a:lumMod val="10000"/>
                  </a:schemeClr>
                </a:solidFill>
                <a:latin typeface="Gill Sans MT" panose="020B0502020104020203" pitchFamily="34" charset="0"/>
              </a:rPr>
              <a:t>discount</a:t>
            </a:r>
            <a:r>
              <a:rPr lang="en-GB" dirty="0">
                <a:solidFill>
                  <a:schemeClr val="bg2">
                    <a:lumMod val="10000"/>
                  </a:schemeClr>
                </a:solidFill>
                <a:latin typeface="Gill Sans MT" panose="020B0502020104020203" pitchFamily="34" charset="0"/>
              </a:rPr>
              <a:t> for a guilty plea (if applicable)</a:t>
            </a:r>
          </a:p>
          <a:p>
            <a:pPr lvl="1" algn="just">
              <a:buFont typeface="Wingdings" panose="05000000000000000000" pitchFamily="2" charset="2"/>
              <a:buChar char="§"/>
            </a:pPr>
            <a:endParaRPr lang="en-GB" dirty="0">
              <a:solidFill>
                <a:schemeClr val="bg2">
                  <a:lumMod val="10000"/>
                </a:schemeClr>
              </a:solidFill>
              <a:latin typeface="Gill Sans MT" panose="020B0502020104020203" pitchFamily="34" charset="0"/>
            </a:endParaRPr>
          </a:p>
          <a:p>
            <a:pPr lvl="1" algn="just">
              <a:buFont typeface="Wingdings" panose="05000000000000000000" pitchFamily="2" charset="2"/>
              <a:buChar char="§"/>
            </a:pPr>
            <a:r>
              <a:rPr lang="en-GB" b="1" dirty="0">
                <a:solidFill>
                  <a:schemeClr val="bg2">
                    <a:lumMod val="10000"/>
                  </a:schemeClr>
                </a:solidFill>
                <a:latin typeface="Gill Sans MT" panose="020B0502020104020203" pitchFamily="34" charset="0"/>
              </a:rPr>
              <a:t>STEP 4 </a:t>
            </a:r>
            <a:r>
              <a:rPr lang="en-GB" dirty="0">
                <a:solidFill>
                  <a:schemeClr val="bg2">
                    <a:lumMod val="10000"/>
                  </a:schemeClr>
                </a:solidFill>
                <a:latin typeface="Gill Sans MT" panose="020B0502020104020203" pitchFamily="34" charset="0"/>
              </a:rPr>
              <a:t>- </a:t>
            </a:r>
            <a:r>
              <a:rPr lang="en-GB" b="1" i="1" dirty="0">
                <a:solidFill>
                  <a:schemeClr val="bg2">
                    <a:lumMod val="10000"/>
                  </a:schemeClr>
                </a:solidFill>
                <a:latin typeface="Gill Sans MT" panose="020B0502020104020203" pitchFamily="34" charset="0"/>
              </a:rPr>
              <a:t>credit</a:t>
            </a:r>
            <a:r>
              <a:rPr lang="en-GB" dirty="0">
                <a:solidFill>
                  <a:schemeClr val="bg2">
                    <a:lumMod val="10000"/>
                  </a:schemeClr>
                </a:solidFill>
                <a:latin typeface="Gill Sans MT" panose="020B0502020104020203" pitchFamily="34" charset="0"/>
              </a:rPr>
              <a:t>  for time spent in pre-trial custody. </a:t>
            </a:r>
            <a:endParaRPr lang="en-TT" dirty="0">
              <a:solidFill>
                <a:schemeClr val="bg2">
                  <a:lumMod val="10000"/>
                </a:schemeClr>
              </a:solidFill>
              <a:latin typeface="Gill Sans MT" panose="020B0502020104020203" pitchFamily="34" charset="0"/>
            </a:endParaRPr>
          </a:p>
          <a:p>
            <a:endParaRPr lang="en-TT" dirty="0"/>
          </a:p>
        </p:txBody>
      </p:sp>
      <p:cxnSp>
        <p:nvCxnSpPr>
          <p:cNvPr id="10" name="Straight Connector 9"/>
          <p:cNvCxnSpPr/>
          <p:nvPr/>
        </p:nvCxnSpPr>
        <p:spPr>
          <a:xfrm>
            <a:off x="6119122" y="0"/>
            <a:ext cx="8409" cy="643233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88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TT" b="1" dirty="0">
                <a:solidFill>
                  <a:schemeClr val="tx1"/>
                </a:solidFill>
                <a:effectLst>
                  <a:outerShdw blurRad="38100" dist="38100" dir="2700000" algn="tl">
                    <a:srgbClr val="000000">
                      <a:alpha val="43137"/>
                    </a:srgbClr>
                  </a:outerShdw>
                </a:effectLst>
                <a:latin typeface="Gill Sans MT" panose="020B0502020104020203" pitchFamily="34" charset="0"/>
              </a:rPr>
              <a:t>Restorative Justice</a:t>
            </a:r>
          </a:p>
        </p:txBody>
      </p:sp>
      <p:sp>
        <p:nvSpPr>
          <p:cNvPr id="3" name="Content Placeholder 2"/>
          <p:cNvSpPr>
            <a:spLocks noGrp="1"/>
          </p:cNvSpPr>
          <p:nvPr>
            <p:ph idx="1"/>
          </p:nvPr>
        </p:nvSpPr>
        <p:spPr>
          <a:xfrm>
            <a:off x="1101484" y="2034920"/>
            <a:ext cx="10058400" cy="4023360"/>
          </a:xfrm>
        </p:spPr>
        <p:txBody>
          <a:bodyPr/>
          <a:lstStyle/>
          <a:p>
            <a:pPr algn="just"/>
            <a:r>
              <a:rPr lang="en-TT" sz="2400" i="1" dirty="0">
                <a:latin typeface="Gill Sans MT" panose="020B0502020104020203" pitchFamily="34" charset="0"/>
              </a:rPr>
              <a:t>“Restorative justice is concerned with the restoration of the parties that are affected by the commission of an offence. Crime generally affects at least three parties: the victim, the community, and the offender. A restorative justice approach seeks to remedy the adverse effects of crime in a manner that addresses the needs of all parties involved. This is accomplished, in part, through the rehabilitation of the offender, reparations to the victim and to the community, and the promotion of a sense of responsibility in the offender and acknowledgment of the harm done to victims and to the community.”</a:t>
            </a:r>
          </a:p>
          <a:p>
            <a:pPr algn="just"/>
            <a:endParaRPr lang="en-TT" sz="2400" dirty="0">
              <a:latin typeface="Gill Sans MT" panose="020B0502020104020203" pitchFamily="34" charset="0"/>
            </a:endParaRPr>
          </a:p>
          <a:p>
            <a:pPr algn="r"/>
            <a:r>
              <a:rPr lang="en-TT" sz="2400" dirty="0">
                <a:latin typeface="Gill Sans MT" panose="020B0502020104020203" pitchFamily="34" charset="0"/>
              </a:rPr>
              <a:t>-Lamar CJ, </a:t>
            </a:r>
            <a:r>
              <a:rPr lang="en-TT" sz="2400" b="1" u="sng" dirty="0">
                <a:latin typeface="Gill Sans MT" panose="020B0502020104020203" pitchFamily="34" charset="0"/>
              </a:rPr>
              <a:t>R v </a:t>
            </a:r>
            <a:r>
              <a:rPr lang="en-TT" sz="2400" b="1" u="sng" dirty="0" err="1">
                <a:latin typeface="Gill Sans MT" panose="020B0502020104020203" pitchFamily="34" charset="0"/>
              </a:rPr>
              <a:t>Proulx</a:t>
            </a:r>
            <a:r>
              <a:rPr lang="en-TT" sz="2400" b="1" u="sng" dirty="0">
                <a:latin typeface="Gill Sans MT" panose="020B0502020104020203" pitchFamily="34" charset="0"/>
              </a:rPr>
              <a:t> </a:t>
            </a:r>
            <a:r>
              <a:rPr lang="en-TT" sz="2400" b="1" dirty="0">
                <a:latin typeface="Gill Sans MT" panose="020B0502020104020203" pitchFamily="34" charset="0"/>
              </a:rPr>
              <a:t>2000 SCC 5</a:t>
            </a:r>
            <a:endParaRPr lang="en-TT" dirty="0">
              <a:latin typeface="Gill Sans MT" panose="020B0502020104020203" pitchFamily="34" charset="0"/>
            </a:endParaRPr>
          </a:p>
        </p:txBody>
      </p:sp>
    </p:spTree>
    <p:extLst>
      <p:ext uri="{BB962C8B-B14F-4D97-AF65-F5344CB8AC3E}">
        <p14:creationId xmlns:p14="http://schemas.microsoft.com/office/powerpoint/2010/main" val="4202255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631" y="0"/>
            <a:ext cx="10058400" cy="1450757"/>
          </a:xfrm>
        </p:spPr>
        <p:txBody>
          <a:bodyPr>
            <a:normAutofit/>
          </a:bodyPr>
          <a:lstStyle/>
          <a:p>
            <a:pPr algn="just"/>
            <a:r>
              <a:rPr lang="en-TT" sz="3200" b="1" dirty="0">
                <a:solidFill>
                  <a:schemeClr val="tx1"/>
                </a:solidFill>
                <a:effectLst>
                  <a:outerShdw blurRad="38100" dist="38100" dir="2700000" algn="tl">
                    <a:srgbClr val="000000">
                      <a:alpha val="43137"/>
                    </a:srgbClr>
                  </a:outerShdw>
                </a:effectLst>
                <a:latin typeface="Gill Sans MT" panose="020B0502020104020203" pitchFamily="34" charset="0"/>
              </a:rPr>
              <a:t>MATERIAL REQUIRED BEFORE SENTENCING</a:t>
            </a:r>
          </a:p>
        </p:txBody>
      </p:sp>
      <p:sp>
        <p:nvSpPr>
          <p:cNvPr id="3" name="Content Placeholder 2"/>
          <p:cNvSpPr>
            <a:spLocks noGrp="1"/>
          </p:cNvSpPr>
          <p:nvPr>
            <p:ph idx="1"/>
          </p:nvPr>
        </p:nvSpPr>
        <p:spPr>
          <a:xfrm>
            <a:off x="718907" y="2234617"/>
            <a:ext cx="10058400" cy="4023360"/>
          </a:xfrm>
        </p:spPr>
        <p:txBody>
          <a:bodyPr>
            <a:normAutofit/>
          </a:bodyPr>
          <a:lstStyle/>
          <a:p>
            <a:pPr>
              <a:buFont typeface="Wingdings" panose="05000000000000000000" pitchFamily="2" charset="2"/>
              <a:buChar char="v"/>
            </a:pPr>
            <a:r>
              <a:rPr lang="en-TT" sz="2400" dirty="0">
                <a:latin typeface="Gill Sans MT" panose="020B0502020104020203" pitchFamily="34" charset="0"/>
              </a:rPr>
              <a:t>Victim impact statement</a:t>
            </a:r>
          </a:p>
          <a:p>
            <a:pPr>
              <a:buFont typeface="Wingdings" panose="05000000000000000000" pitchFamily="2" charset="2"/>
              <a:buChar char="v"/>
            </a:pPr>
            <a:r>
              <a:rPr lang="en-TT" sz="2400" dirty="0">
                <a:latin typeface="Gill Sans MT" panose="020B0502020104020203" pitchFamily="34" charset="0"/>
              </a:rPr>
              <a:t>Probation officer’s report</a:t>
            </a:r>
          </a:p>
          <a:p>
            <a:pPr>
              <a:buFont typeface="Wingdings" panose="05000000000000000000" pitchFamily="2" charset="2"/>
              <a:buChar char="v"/>
            </a:pPr>
            <a:r>
              <a:rPr lang="en-TT" sz="2400" dirty="0">
                <a:latin typeface="Gill Sans MT" panose="020B0502020104020203" pitchFamily="34" charset="0"/>
              </a:rPr>
              <a:t>Bio social</a:t>
            </a:r>
          </a:p>
          <a:p>
            <a:pPr>
              <a:buFont typeface="Wingdings" panose="05000000000000000000" pitchFamily="2" charset="2"/>
              <a:buChar char="v"/>
            </a:pPr>
            <a:r>
              <a:rPr lang="en-TT" sz="2400" dirty="0">
                <a:latin typeface="Gill Sans MT" panose="020B0502020104020203" pitchFamily="34" charset="0"/>
              </a:rPr>
              <a:t>Testimonials </a:t>
            </a:r>
          </a:p>
          <a:p>
            <a:pPr>
              <a:buFont typeface="Wingdings" panose="05000000000000000000" pitchFamily="2" charset="2"/>
              <a:buChar char="v"/>
            </a:pPr>
            <a:r>
              <a:rPr lang="en-TT" sz="2400" dirty="0">
                <a:latin typeface="Gill Sans MT" panose="020B0502020104020203" pitchFamily="34" charset="0"/>
              </a:rPr>
              <a:t>Criminal Record</a:t>
            </a:r>
          </a:p>
          <a:p>
            <a:pPr>
              <a:buFont typeface="Wingdings" panose="05000000000000000000" pitchFamily="2" charset="2"/>
              <a:buChar char="v"/>
            </a:pPr>
            <a:r>
              <a:rPr lang="en-TT" sz="2400" dirty="0">
                <a:latin typeface="Gill Sans MT" panose="020B0502020104020203" pitchFamily="34" charset="0"/>
              </a:rPr>
              <a:t>Time spent in custody</a:t>
            </a:r>
          </a:p>
          <a:p>
            <a:pPr>
              <a:buFont typeface="Wingdings" panose="05000000000000000000" pitchFamily="2" charset="2"/>
              <a:buChar char="v"/>
            </a:pPr>
            <a:r>
              <a:rPr lang="en-TT" sz="2400" dirty="0">
                <a:latin typeface="Gill Sans MT" panose="020B0502020104020203" pitchFamily="34" charset="0"/>
              </a:rPr>
              <a:t>Other relevant material</a:t>
            </a:r>
          </a:p>
        </p:txBody>
      </p:sp>
    </p:spTree>
    <p:extLst>
      <p:ext uri="{BB962C8B-B14F-4D97-AF65-F5344CB8AC3E}">
        <p14:creationId xmlns:p14="http://schemas.microsoft.com/office/powerpoint/2010/main" val="3924045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80160" y="-256231"/>
            <a:ext cx="10058400" cy="1450757"/>
          </a:xfrm>
        </p:spPr>
        <p:txBody>
          <a:bodyPr>
            <a:normAutofit/>
          </a:bodyPr>
          <a:lstStyle/>
          <a:p>
            <a:pPr algn="ctr"/>
            <a:r>
              <a:rPr lang="en-TT" sz="4400" b="1" dirty="0">
                <a:solidFill>
                  <a:schemeClr val="tx1"/>
                </a:solidFill>
                <a:effectLst>
                  <a:outerShdw blurRad="38100" dist="38100" dir="2700000" algn="tl">
                    <a:srgbClr val="000000">
                      <a:alpha val="43137"/>
                    </a:srgbClr>
                  </a:outerShdw>
                </a:effectLst>
                <a:latin typeface="Gill Sans MT" panose="020B0502020104020203" pitchFamily="34" charset="0"/>
              </a:rPr>
              <a:t>CONTENT OF SUBMISSIONS</a:t>
            </a:r>
          </a:p>
        </p:txBody>
      </p:sp>
      <p:sp>
        <p:nvSpPr>
          <p:cNvPr id="5" name="Content Placeholder 4"/>
          <p:cNvSpPr>
            <a:spLocks noGrp="1"/>
          </p:cNvSpPr>
          <p:nvPr>
            <p:ph sz="half" idx="2"/>
          </p:nvPr>
        </p:nvSpPr>
        <p:spPr>
          <a:xfrm>
            <a:off x="914400" y="2582334"/>
            <a:ext cx="4937760" cy="3378200"/>
          </a:xfrm>
        </p:spPr>
        <p:txBody>
          <a:bodyPr>
            <a:normAutofit/>
          </a:bodyPr>
          <a:lstStyle/>
          <a:p>
            <a:pPr algn="just">
              <a:buFont typeface="Wingdings" panose="05000000000000000000" pitchFamily="2" charset="2"/>
              <a:buChar char="v"/>
            </a:pPr>
            <a:r>
              <a:rPr lang="en-TT" dirty="0">
                <a:latin typeface="Gill Sans MT" panose="020B0502020104020203" pitchFamily="34" charset="0"/>
              </a:rPr>
              <a:t>Victim impact statement</a:t>
            </a:r>
          </a:p>
          <a:p>
            <a:pPr algn="just">
              <a:buFont typeface="Wingdings" panose="05000000000000000000" pitchFamily="2" charset="2"/>
              <a:buChar char="v"/>
            </a:pPr>
            <a:r>
              <a:rPr lang="en-TT" dirty="0">
                <a:latin typeface="Gill Sans MT" panose="020B0502020104020203" pitchFamily="34" charset="0"/>
              </a:rPr>
              <a:t>Aggravating factors of the offence (</a:t>
            </a:r>
            <a:r>
              <a:rPr lang="en-TT" i="1" dirty="0">
                <a:solidFill>
                  <a:schemeClr val="bg2">
                    <a:lumMod val="10000"/>
                  </a:schemeClr>
                </a:solidFill>
                <a:latin typeface="Gill Sans MT" panose="020B0502020104020203" pitchFamily="34" charset="0"/>
              </a:rPr>
              <a:t>use of  extreme violence; premeditation; serious injury; use of weapons; multiple attackers; vulnerability of victim; home invasion)</a:t>
            </a:r>
          </a:p>
          <a:p>
            <a:pPr algn="just">
              <a:buFont typeface="Wingdings" panose="05000000000000000000" pitchFamily="2" charset="2"/>
              <a:buChar char="v"/>
            </a:pPr>
            <a:r>
              <a:rPr lang="en-TT" i="1" dirty="0">
                <a:solidFill>
                  <a:schemeClr val="bg2">
                    <a:lumMod val="10000"/>
                  </a:schemeClr>
                </a:solidFill>
                <a:latin typeface="Gill Sans MT" panose="020B0502020104020203" pitchFamily="34" charset="0"/>
              </a:rPr>
              <a:t>Mitigating factors of the offence (provocation; excessive self-defence)</a:t>
            </a:r>
            <a:endParaRPr lang="en-TT" dirty="0">
              <a:latin typeface="Gill Sans MT" panose="020B0502020104020203" pitchFamily="34" charset="0"/>
            </a:endParaRPr>
          </a:p>
          <a:p>
            <a:pPr algn="just">
              <a:buFont typeface="Wingdings" panose="05000000000000000000" pitchFamily="2" charset="2"/>
              <a:buChar char="v"/>
            </a:pPr>
            <a:r>
              <a:rPr lang="en-TT" dirty="0">
                <a:latin typeface="Gill Sans MT" panose="020B0502020104020203" pitchFamily="34" charset="0"/>
              </a:rPr>
              <a:t>Prevalence of the offence</a:t>
            </a:r>
          </a:p>
          <a:p>
            <a:pPr algn="just">
              <a:buFont typeface="Wingdings" panose="05000000000000000000" pitchFamily="2" charset="2"/>
              <a:buChar char="v"/>
            </a:pPr>
            <a:r>
              <a:rPr lang="en-TT" dirty="0">
                <a:latin typeface="Gill Sans MT" panose="020B0502020104020203" pitchFamily="34" charset="0"/>
              </a:rPr>
              <a:t>Seriousness of the offence</a:t>
            </a:r>
          </a:p>
          <a:p>
            <a:pPr>
              <a:buFont typeface="Wingdings" panose="05000000000000000000" pitchFamily="2" charset="2"/>
              <a:buChar char="v"/>
            </a:pPr>
            <a:endParaRPr lang="en-TT" dirty="0"/>
          </a:p>
        </p:txBody>
      </p:sp>
      <p:sp>
        <p:nvSpPr>
          <p:cNvPr id="6" name="Text Placeholder 5"/>
          <p:cNvSpPr>
            <a:spLocks noGrp="1"/>
          </p:cNvSpPr>
          <p:nvPr>
            <p:ph type="body" sz="quarter" idx="3"/>
          </p:nvPr>
        </p:nvSpPr>
        <p:spPr/>
        <p:txBody>
          <a:bodyPr>
            <a:normAutofit/>
          </a:bodyPr>
          <a:lstStyle/>
          <a:p>
            <a:pPr algn="ctr"/>
            <a:r>
              <a:rPr lang="en-TT" sz="2800" b="1" dirty="0">
                <a:latin typeface="Gill Sans MT" panose="020B0502020104020203" pitchFamily="34" charset="0"/>
              </a:rPr>
              <a:t>STEP 2</a:t>
            </a:r>
          </a:p>
        </p:txBody>
      </p:sp>
      <p:sp>
        <p:nvSpPr>
          <p:cNvPr id="7" name="Content Placeholder 6"/>
          <p:cNvSpPr>
            <a:spLocks noGrp="1"/>
          </p:cNvSpPr>
          <p:nvPr>
            <p:ph sz="quarter" idx="4"/>
          </p:nvPr>
        </p:nvSpPr>
        <p:spPr>
          <a:xfrm>
            <a:off x="6400800" y="2582334"/>
            <a:ext cx="4937760" cy="3378200"/>
          </a:xfrm>
        </p:spPr>
        <p:txBody>
          <a:bodyPr/>
          <a:lstStyle/>
          <a:p>
            <a:pPr algn="just">
              <a:buFont typeface="Wingdings" panose="05000000000000000000" pitchFamily="2" charset="2"/>
              <a:buChar char="v"/>
            </a:pPr>
            <a:r>
              <a:rPr lang="en-TT" dirty="0">
                <a:latin typeface="Gill Sans MT" panose="020B0502020104020203" pitchFamily="34" charset="0"/>
              </a:rPr>
              <a:t>Aggravating factors of the offender (</a:t>
            </a:r>
            <a:r>
              <a:rPr lang="en-TT" i="1" dirty="0">
                <a:solidFill>
                  <a:schemeClr val="bg2">
                    <a:lumMod val="10000"/>
                  </a:schemeClr>
                </a:solidFill>
                <a:latin typeface="Gill Sans MT" panose="020B0502020104020203" pitchFamily="34" charset="0"/>
              </a:rPr>
              <a:t>criminal history, </a:t>
            </a:r>
            <a:r>
              <a:rPr lang="en-TT" dirty="0">
                <a:solidFill>
                  <a:schemeClr val="bg2">
                    <a:lumMod val="10000"/>
                  </a:schemeClr>
                </a:solidFill>
                <a:latin typeface="Gill Sans MT" panose="020B0502020104020203" pitchFamily="34" charset="0"/>
              </a:rPr>
              <a:t>offence committed whilst on bail)</a:t>
            </a:r>
            <a:endParaRPr lang="en-TT" dirty="0">
              <a:latin typeface="Gill Sans MT" panose="020B0502020104020203" pitchFamily="34" charset="0"/>
            </a:endParaRPr>
          </a:p>
          <a:p>
            <a:pPr algn="just">
              <a:buFont typeface="Wingdings" panose="05000000000000000000" pitchFamily="2" charset="2"/>
              <a:buChar char="v"/>
            </a:pPr>
            <a:r>
              <a:rPr lang="en-TT" dirty="0">
                <a:latin typeface="Gill Sans MT" panose="020B0502020104020203" pitchFamily="34" charset="0"/>
              </a:rPr>
              <a:t>Mitigating factors of the offender (</a:t>
            </a:r>
            <a:r>
              <a:rPr lang="en-TT" i="1" dirty="0">
                <a:solidFill>
                  <a:schemeClr val="bg2">
                    <a:lumMod val="10000"/>
                  </a:schemeClr>
                </a:solidFill>
                <a:latin typeface="Gill Sans MT" panose="020B0502020104020203" pitchFamily="34" charset="0"/>
              </a:rPr>
              <a:t>good character, assistance to the authorities, age and other personal circumstances, mental condition</a:t>
            </a:r>
            <a:r>
              <a:rPr lang="en-TT" i="1" dirty="0">
                <a:solidFill>
                  <a:schemeClr val="bg2">
                    <a:lumMod val="10000"/>
                  </a:schemeClr>
                </a:solidFill>
                <a:latin typeface="Baskerville Old Face" panose="02020602080505020303" pitchFamily="18" charset="0"/>
              </a:rPr>
              <a:t>)</a:t>
            </a:r>
          </a:p>
        </p:txBody>
      </p:sp>
      <p:sp>
        <p:nvSpPr>
          <p:cNvPr id="8" name="Text Placeholder 7"/>
          <p:cNvSpPr>
            <a:spLocks noGrp="1"/>
          </p:cNvSpPr>
          <p:nvPr>
            <p:ph type="body" idx="1"/>
          </p:nvPr>
        </p:nvSpPr>
        <p:spPr/>
        <p:txBody>
          <a:bodyPr>
            <a:normAutofit/>
          </a:bodyPr>
          <a:lstStyle/>
          <a:p>
            <a:pPr algn="ctr"/>
            <a:r>
              <a:rPr lang="en-TT" sz="2800" b="1" dirty="0">
                <a:latin typeface="Gill Sans MT" panose="020B0502020104020203" pitchFamily="34" charset="0"/>
              </a:rPr>
              <a:t>STEP 1</a:t>
            </a:r>
          </a:p>
        </p:txBody>
      </p:sp>
    </p:spTree>
    <p:extLst>
      <p:ext uri="{BB962C8B-B14F-4D97-AF65-F5344CB8AC3E}">
        <p14:creationId xmlns:p14="http://schemas.microsoft.com/office/powerpoint/2010/main" val="2741887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294079"/>
            <a:ext cx="10058400" cy="1450757"/>
          </a:xfrm>
        </p:spPr>
        <p:txBody>
          <a:bodyPr/>
          <a:lstStyle/>
          <a:p>
            <a:pPr algn="ctr"/>
            <a:r>
              <a:rPr lang="en-TT" b="1" dirty="0">
                <a:effectLst>
                  <a:outerShdw blurRad="38100" dist="38100" dir="2700000" algn="tl">
                    <a:srgbClr val="000000">
                      <a:alpha val="43137"/>
                    </a:srgbClr>
                  </a:outerShdw>
                </a:effectLst>
                <a:latin typeface="Gill Sans MT" panose="020B0502020104020203" pitchFamily="34" charset="0"/>
              </a:rPr>
              <a:t>WHERE DO THE BENJAMIN PRINCIPLES FIT IN?</a:t>
            </a:r>
          </a:p>
        </p:txBody>
      </p:sp>
    </p:spTree>
    <p:extLst>
      <p:ext uri="{BB962C8B-B14F-4D97-AF65-F5344CB8AC3E}">
        <p14:creationId xmlns:p14="http://schemas.microsoft.com/office/powerpoint/2010/main" val="1613420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TT" b="1" dirty="0">
                <a:effectLst>
                  <a:outerShdw blurRad="38100" dist="38100" dir="2700000" algn="tl">
                    <a:srgbClr val="000000">
                      <a:alpha val="43137"/>
                    </a:srgbClr>
                  </a:outerShdw>
                </a:effectLst>
                <a:latin typeface="Gill Sans MT" panose="020B0502020104020203" pitchFamily="34" charset="0"/>
              </a:rPr>
              <a:t>Benjamin principles</a:t>
            </a:r>
          </a:p>
        </p:txBody>
      </p:sp>
      <p:sp>
        <p:nvSpPr>
          <p:cNvPr id="3" name="Content Placeholder 2"/>
          <p:cNvSpPr>
            <a:spLocks noGrp="1"/>
          </p:cNvSpPr>
          <p:nvPr>
            <p:ph idx="1"/>
          </p:nvPr>
        </p:nvSpPr>
        <p:spPr>
          <a:xfrm>
            <a:off x="1097280" y="1845734"/>
            <a:ext cx="8624789" cy="4023360"/>
          </a:xfrm>
        </p:spPr>
        <p:txBody>
          <a:bodyPr>
            <a:normAutofit lnSpcReduction="10000"/>
          </a:bodyPr>
          <a:lstStyle/>
          <a:p>
            <a:pPr marL="0" lvl="0" indent="0" algn="just" defTabSz="457200">
              <a:lnSpc>
                <a:spcPct val="100000"/>
              </a:lnSpc>
              <a:spcBef>
                <a:spcPts val="1000"/>
              </a:spcBef>
              <a:spcAft>
                <a:spcPts val="0"/>
              </a:spcAft>
              <a:buClr>
                <a:srgbClr val="F5A408"/>
              </a:buClr>
              <a:buSzPct val="80000"/>
              <a:buNone/>
            </a:pPr>
            <a:r>
              <a:rPr lang="en-TT" sz="2400" dirty="0">
                <a:solidFill>
                  <a:srgbClr val="EBEBEB">
                    <a:lumMod val="10000"/>
                  </a:srgbClr>
                </a:solidFill>
                <a:latin typeface="Gill Sans MT" panose="020B0502020104020203" pitchFamily="34" charset="0"/>
              </a:rPr>
              <a:t>(1) the </a:t>
            </a:r>
            <a:r>
              <a:rPr lang="en-TT" sz="2400" b="1" u="sng" dirty="0">
                <a:solidFill>
                  <a:srgbClr val="EBEBEB">
                    <a:lumMod val="10000"/>
                  </a:srgbClr>
                </a:solidFill>
                <a:latin typeface="Gill Sans MT" panose="020B0502020104020203" pitchFamily="34" charset="0"/>
              </a:rPr>
              <a:t>retributive</a:t>
            </a:r>
            <a:r>
              <a:rPr lang="en-TT" sz="2400" dirty="0">
                <a:solidFill>
                  <a:srgbClr val="EBEBEB">
                    <a:lumMod val="10000"/>
                  </a:srgbClr>
                </a:solidFill>
                <a:latin typeface="Gill Sans MT" panose="020B0502020104020203" pitchFamily="34" charset="0"/>
              </a:rPr>
              <a:t> or denunciatory, which is the same as the punitive</a:t>
            </a:r>
          </a:p>
          <a:p>
            <a:pPr marL="0" lvl="0" indent="0" algn="just" defTabSz="457200">
              <a:lnSpc>
                <a:spcPct val="100000"/>
              </a:lnSpc>
              <a:spcBef>
                <a:spcPts val="1000"/>
              </a:spcBef>
              <a:spcAft>
                <a:spcPts val="0"/>
              </a:spcAft>
              <a:buClr>
                <a:srgbClr val="F5A408"/>
              </a:buClr>
              <a:buSzPct val="80000"/>
              <a:buNone/>
            </a:pPr>
            <a:r>
              <a:rPr lang="en-TT" sz="2400" dirty="0">
                <a:solidFill>
                  <a:srgbClr val="EBEBEB">
                    <a:lumMod val="10000"/>
                  </a:srgbClr>
                </a:solidFill>
                <a:latin typeface="Gill Sans MT" panose="020B0502020104020203" pitchFamily="34" charset="0"/>
              </a:rPr>
              <a:t>(2) the </a:t>
            </a:r>
            <a:r>
              <a:rPr lang="en-TT" sz="2400" b="1" u="sng" dirty="0">
                <a:solidFill>
                  <a:srgbClr val="EBEBEB">
                    <a:lumMod val="10000"/>
                  </a:srgbClr>
                </a:solidFill>
                <a:latin typeface="Gill Sans MT" panose="020B0502020104020203" pitchFamily="34" charset="0"/>
              </a:rPr>
              <a:t>deterrent vis-a-vis potential offenders</a:t>
            </a:r>
          </a:p>
          <a:p>
            <a:pPr marL="0" lvl="0" indent="0" algn="just" defTabSz="457200">
              <a:lnSpc>
                <a:spcPct val="100000"/>
              </a:lnSpc>
              <a:spcBef>
                <a:spcPts val="1000"/>
              </a:spcBef>
              <a:spcAft>
                <a:spcPts val="0"/>
              </a:spcAft>
              <a:buClr>
                <a:srgbClr val="F5A408"/>
              </a:buClr>
              <a:buSzPct val="80000"/>
              <a:buNone/>
            </a:pPr>
            <a:r>
              <a:rPr lang="en-TT" sz="2400" dirty="0">
                <a:solidFill>
                  <a:srgbClr val="EBEBEB">
                    <a:lumMod val="10000"/>
                  </a:srgbClr>
                </a:solidFill>
                <a:latin typeface="Gill Sans MT" panose="020B0502020104020203" pitchFamily="34" charset="0"/>
              </a:rPr>
              <a:t>(3) the </a:t>
            </a:r>
            <a:r>
              <a:rPr lang="en-TT" sz="2400" b="1" u="sng" dirty="0">
                <a:solidFill>
                  <a:srgbClr val="EBEBEB">
                    <a:lumMod val="10000"/>
                  </a:srgbClr>
                </a:solidFill>
                <a:latin typeface="Gill Sans MT" panose="020B0502020104020203" pitchFamily="34" charset="0"/>
              </a:rPr>
              <a:t>deterrent vis-a-vis the particular offender then being</a:t>
            </a:r>
            <a:r>
              <a:rPr lang="en-TT" sz="2400" b="1" dirty="0">
                <a:solidFill>
                  <a:srgbClr val="EBEBEB">
                    <a:lumMod val="10000"/>
                  </a:srgbClr>
                </a:solidFill>
                <a:latin typeface="Gill Sans MT" panose="020B0502020104020203" pitchFamily="34" charset="0"/>
              </a:rPr>
              <a:t> </a:t>
            </a:r>
            <a:r>
              <a:rPr lang="en-TT" sz="2400" b="1" u="sng" dirty="0">
                <a:solidFill>
                  <a:srgbClr val="EBEBEB">
                    <a:lumMod val="10000"/>
                  </a:srgbClr>
                </a:solidFill>
                <a:latin typeface="Gill Sans MT" panose="020B0502020104020203" pitchFamily="34" charset="0"/>
              </a:rPr>
              <a:t>sentenced</a:t>
            </a:r>
          </a:p>
          <a:p>
            <a:pPr marL="0" lvl="0" indent="0" algn="just" defTabSz="457200">
              <a:lnSpc>
                <a:spcPct val="100000"/>
              </a:lnSpc>
              <a:spcBef>
                <a:spcPts val="1000"/>
              </a:spcBef>
              <a:spcAft>
                <a:spcPts val="0"/>
              </a:spcAft>
              <a:buClr>
                <a:srgbClr val="F5A408"/>
              </a:buClr>
              <a:buSzPct val="80000"/>
              <a:buNone/>
            </a:pPr>
            <a:r>
              <a:rPr lang="en-TT" sz="2400" dirty="0">
                <a:solidFill>
                  <a:srgbClr val="EBEBEB">
                    <a:lumMod val="10000"/>
                  </a:srgbClr>
                </a:solidFill>
                <a:latin typeface="Gill Sans MT" panose="020B0502020104020203" pitchFamily="34" charset="0"/>
              </a:rPr>
              <a:t>(4) </a:t>
            </a:r>
            <a:r>
              <a:rPr lang="en-TT" sz="2400" b="1" u="sng" dirty="0">
                <a:solidFill>
                  <a:srgbClr val="EBEBEB">
                    <a:lumMod val="10000"/>
                  </a:srgbClr>
                </a:solidFill>
                <a:latin typeface="Gill Sans MT" panose="020B0502020104020203" pitchFamily="34" charset="0"/>
              </a:rPr>
              <a:t>the preventative</a:t>
            </a:r>
            <a:r>
              <a:rPr lang="en-TT" sz="2400" dirty="0">
                <a:solidFill>
                  <a:srgbClr val="EBEBEB">
                    <a:lumMod val="10000"/>
                  </a:srgbClr>
                </a:solidFill>
                <a:latin typeface="Gill Sans MT" panose="020B0502020104020203" pitchFamily="34" charset="0"/>
              </a:rPr>
              <a:t>, which aims at preventing the particular offender from again offending by incarcerating him for a long period</a:t>
            </a:r>
          </a:p>
          <a:p>
            <a:pPr marL="0" lvl="0" indent="0" algn="just" defTabSz="457200">
              <a:lnSpc>
                <a:spcPct val="100000"/>
              </a:lnSpc>
              <a:spcBef>
                <a:spcPts val="1000"/>
              </a:spcBef>
              <a:spcAft>
                <a:spcPts val="0"/>
              </a:spcAft>
              <a:buClr>
                <a:srgbClr val="F5A408"/>
              </a:buClr>
              <a:buSzPct val="80000"/>
              <a:buNone/>
            </a:pPr>
            <a:r>
              <a:rPr lang="en-TT" sz="2400" dirty="0">
                <a:solidFill>
                  <a:srgbClr val="EBEBEB">
                    <a:lumMod val="10000"/>
                  </a:srgbClr>
                </a:solidFill>
                <a:latin typeface="Gill Sans MT" panose="020B0502020104020203" pitchFamily="34" charset="0"/>
              </a:rPr>
              <a:t>(5) </a:t>
            </a:r>
            <a:r>
              <a:rPr lang="en-TT" sz="2400" b="1" u="sng" dirty="0">
                <a:solidFill>
                  <a:srgbClr val="EBEBEB">
                    <a:lumMod val="10000"/>
                  </a:srgbClr>
                </a:solidFill>
                <a:latin typeface="Gill Sans MT" panose="020B0502020104020203" pitchFamily="34" charset="0"/>
              </a:rPr>
              <a:t>the rehabilitative</a:t>
            </a:r>
            <a:r>
              <a:rPr lang="en-TT" sz="2400" dirty="0">
                <a:solidFill>
                  <a:srgbClr val="EBEBEB">
                    <a:lumMod val="10000"/>
                  </a:srgbClr>
                </a:solidFill>
                <a:latin typeface="Gill Sans MT" panose="020B0502020104020203" pitchFamily="34" charset="0"/>
              </a:rPr>
              <a:t>, which contemplates the rehabilitation of the particular offender so that he might resume his place as a law-abiding member of society</a:t>
            </a:r>
          </a:p>
          <a:p>
            <a:endParaRPr lang="en-TT" dirty="0"/>
          </a:p>
        </p:txBody>
      </p:sp>
      <p:sp>
        <p:nvSpPr>
          <p:cNvPr id="5" name="Right Brace 4"/>
          <p:cNvSpPr/>
          <p:nvPr/>
        </p:nvSpPr>
        <p:spPr>
          <a:xfrm>
            <a:off x="9869213" y="1898588"/>
            <a:ext cx="609600" cy="171697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
        <p:nvSpPr>
          <p:cNvPr id="6" name="Right Brace 5"/>
          <p:cNvSpPr/>
          <p:nvPr/>
        </p:nvSpPr>
        <p:spPr>
          <a:xfrm>
            <a:off x="9921765" y="3892399"/>
            <a:ext cx="504497" cy="1772677"/>
          </a:xfrm>
          <a:prstGeom prst="rightBrace">
            <a:avLst>
              <a:gd name="adj1" fmla="val 8333"/>
              <a:gd name="adj2" fmla="val 42308"/>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
        <p:nvSpPr>
          <p:cNvPr id="7" name="TextBox 6"/>
          <p:cNvSpPr txBox="1"/>
          <p:nvPr/>
        </p:nvSpPr>
        <p:spPr>
          <a:xfrm>
            <a:off x="10689020" y="2919248"/>
            <a:ext cx="1303283" cy="369332"/>
          </a:xfrm>
          <a:prstGeom prst="rect">
            <a:avLst/>
          </a:prstGeom>
          <a:noFill/>
        </p:spPr>
        <p:txBody>
          <a:bodyPr wrap="square" rtlCol="0">
            <a:spAutoFit/>
          </a:bodyPr>
          <a:lstStyle/>
          <a:p>
            <a:r>
              <a:rPr lang="en-TT" b="1" dirty="0">
                <a:latin typeface="Baskerville Old Face" panose="02020602080505020303" pitchFamily="18" charset="0"/>
              </a:rPr>
              <a:t>STEP 1</a:t>
            </a:r>
          </a:p>
        </p:txBody>
      </p:sp>
      <p:sp>
        <p:nvSpPr>
          <p:cNvPr id="8" name="TextBox 7"/>
          <p:cNvSpPr txBox="1"/>
          <p:nvPr/>
        </p:nvSpPr>
        <p:spPr>
          <a:xfrm>
            <a:off x="10552386" y="4714312"/>
            <a:ext cx="1576552" cy="369332"/>
          </a:xfrm>
          <a:prstGeom prst="rect">
            <a:avLst/>
          </a:prstGeom>
          <a:noFill/>
        </p:spPr>
        <p:txBody>
          <a:bodyPr wrap="square" rtlCol="0">
            <a:spAutoFit/>
          </a:bodyPr>
          <a:lstStyle/>
          <a:p>
            <a:r>
              <a:rPr lang="en-TT" b="1" dirty="0">
                <a:latin typeface="Baskerville Old Face" panose="02020602080505020303" pitchFamily="18" charset="0"/>
              </a:rPr>
              <a:t>After STEP 3</a:t>
            </a:r>
          </a:p>
        </p:txBody>
      </p:sp>
    </p:spTree>
    <p:extLst>
      <p:ext uri="{BB962C8B-B14F-4D97-AF65-F5344CB8AC3E}">
        <p14:creationId xmlns:p14="http://schemas.microsoft.com/office/powerpoint/2010/main" val="3390012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70852" y="2567348"/>
            <a:ext cx="10058400" cy="1450757"/>
          </a:xfrm>
        </p:spPr>
        <p:txBody>
          <a:bodyPr/>
          <a:lstStyle/>
          <a:p>
            <a:pPr algn="ctr"/>
            <a:r>
              <a:rPr lang="en-TT" b="1" dirty="0">
                <a:effectLst>
                  <a:outerShdw blurRad="38100" dist="38100" dir="2700000" algn="tl">
                    <a:srgbClr val="000000">
                      <a:alpha val="43137"/>
                    </a:srgbClr>
                  </a:outerShdw>
                </a:effectLst>
                <a:latin typeface="Gill Sans MT" panose="020B0502020104020203" pitchFamily="34" charset="0"/>
              </a:rPr>
              <a:t>WHERE DOES RESTORATIVE JUSTICE FIT IN?</a:t>
            </a:r>
          </a:p>
        </p:txBody>
      </p:sp>
    </p:spTree>
    <p:extLst>
      <p:ext uri="{BB962C8B-B14F-4D97-AF65-F5344CB8AC3E}">
        <p14:creationId xmlns:p14="http://schemas.microsoft.com/office/powerpoint/2010/main" val="216712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TT" b="1" dirty="0">
                <a:effectLst>
                  <a:outerShdw blurRad="38100" dist="38100" dir="2700000" algn="tl">
                    <a:srgbClr val="000000">
                      <a:alpha val="43137"/>
                    </a:srgbClr>
                  </a:outerShdw>
                </a:effectLst>
                <a:latin typeface="Gill Sans MT" panose="020B0502020104020203" pitchFamily="34" charset="0"/>
              </a:rPr>
              <a:t>Restorative Justice</a:t>
            </a:r>
          </a:p>
        </p:txBody>
      </p:sp>
      <p:sp>
        <p:nvSpPr>
          <p:cNvPr id="3" name="Content Placeholder 2"/>
          <p:cNvSpPr>
            <a:spLocks noGrp="1"/>
          </p:cNvSpPr>
          <p:nvPr>
            <p:ph idx="1"/>
          </p:nvPr>
        </p:nvSpPr>
        <p:spPr>
          <a:xfrm>
            <a:off x="1118301" y="1880243"/>
            <a:ext cx="10058400" cy="4112056"/>
          </a:xfrm>
        </p:spPr>
        <p:txBody>
          <a:bodyPr>
            <a:noAutofit/>
          </a:bodyPr>
          <a:lstStyle/>
          <a:p>
            <a:pPr>
              <a:buFont typeface="Wingdings" panose="05000000000000000000" pitchFamily="2" charset="2"/>
              <a:buChar char="v"/>
            </a:pPr>
            <a:r>
              <a:rPr lang="en-TT" sz="2400" dirty="0">
                <a:latin typeface="Gill Sans MT" panose="020B0502020104020203" pitchFamily="34" charset="0"/>
              </a:rPr>
              <a:t>Plea bargaining				After the parties come to the Court</a:t>
            </a:r>
          </a:p>
          <a:p>
            <a:pPr marL="0" indent="0" algn="just">
              <a:buNone/>
            </a:pPr>
            <a:r>
              <a:rPr lang="en-TT" sz="2400" dirty="0">
                <a:latin typeface="Gill Sans MT" panose="020B0502020104020203" pitchFamily="34" charset="0"/>
              </a:rPr>
              <a:t>						</a:t>
            </a:r>
            <a:r>
              <a:rPr lang="en-TT" sz="1400" dirty="0">
                <a:latin typeface="Gill Sans MT" panose="020B0502020104020203" pitchFamily="34" charset="0"/>
              </a:rPr>
              <a:t>The Court may reject a plea agreement (s25 of Criminal 							Procedure (Plea Discussion and Plea Agreement) Act.  The 							Accused can also appeal the rejection (s28)</a:t>
            </a:r>
          </a:p>
          <a:p>
            <a:pPr algn="just">
              <a:buFont typeface="Wingdings" panose="05000000000000000000" pitchFamily="2" charset="2"/>
              <a:buChar char="v"/>
            </a:pPr>
            <a:r>
              <a:rPr lang="en-TT" sz="2400" dirty="0">
                <a:latin typeface="Gill Sans MT" panose="020B0502020104020203" pitchFamily="34" charset="0"/>
              </a:rPr>
              <a:t>Maximum sentencing indications (MSI)	After the MSI is accepted and the 							guilty plea is entered</a:t>
            </a:r>
          </a:p>
          <a:p>
            <a:pPr marL="0" indent="0">
              <a:buNone/>
            </a:pPr>
            <a:endParaRPr lang="en-TT" sz="2400" dirty="0">
              <a:latin typeface="Gill Sans MT" panose="020B0502020104020203" pitchFamily="34" charset="0"/>
            </a:endParaRPr>
          </a:p>
          <a:p>
            <a:pPr>
              <a:buFont typeface="Wingdings" panose="05000000000000000000" pitchFamily="2" charset="2"/>
              <a:buChar char="v"/>
            </a:pPr>
            <a:r>
              <a:rPr lang="en-TT" sz="2400" dirty="0">
                <a:latin typeface="Gill Sans MT" panose="020B0502020104020203" pitchFamily="34" charset="0"/>
              </a:rPr>
              <a:t>Guilty pleas					After </a:t>
            </a:r>
            <a:r>
              <a:rPr lang="en-TT" sz="2400" b="1" dirty="0">
                <a:latin typeface="Gill Sans MT" panose="020B0502020104020203" pitchFamily="34" charset="0"/>
              </a:rPr>
              <a:t>STEP 3</a:t>
            </a:r>
          </a:p>
          <a:p>
            <a:pPr marL="0" indent="0">
              <a:buNone/>
            </a:pPr>
            <a:endParaRPr lang="en-TT" sz="2400" dirty="0">
              <a:latin typeface="Gill Sans MT" panose="020B0502020104020203" pitchFamily="34" charset="0"/>
            </a:endParaRPr>
          </a:p>
          <a:p>
            <a:pPr>
              <a:buFont typeface="Wingdings" panose="05000000000000000000" pitchFamily="2" charset="2"/>
              <a:buChar char="v"/>
            </a:pPr>
            <a:r>
              <a:rPr lang="en-TT" sz="2400" dirty="0">
                <a:latin typeface="Gill Sans MT" panose="020B0502020104020203" pitchFamily="34" charset="0"/>
              </a:rPr>
              <a:t>Convictions					After </a:t>
            </a:r>
            <a:r>
              <a:rPr lang="en-TT" sz="2400" b="1" dirty="0">
                <a:latin typeface="Gill Sans MT" panose="020B0502020104020203" pitchFamily="34" charset="0"/>
              </a:rPr>
              <a:t>STEP 1 </a:t>
            </a:r>
            <a:r>
              <a:rPr lang="en-TT" sz="2400" dirty="0">
                <a:latin typeface="Gill Sans MT" panose="020B0502020104020203" pitchFamily="34" charset="0"/>
              </a:rPr>
              <a:t>and </a:t>
            </a:r>
            <a:r>
              <a:rPr lang="en-TT" sz="2400" b="1" dirty="0">
                <a:latin typeface="Gill Sans MT" panose="020B0502020104020203" pitchFamily="34" charset="0"/>
              </a:rPr>
              <a:t>STEP 2</a:t>
            </a:r>
          </a:p>
          <a:p>
            <a:pPr marL="0" indent="0">
              <a:buNone/>
            </a:pPr>
            <a:endParaRPr lang="en-TT" sz="2400" dirty="0">
              <a:latin typeface="Gill Sans MT" panose="020B0502020104020203" pitchFamily="34" charset="0"/>
            </a:endParaRPr>
          </a:p>
          <a:p>
            <a:endParaRPr lang="en-TT" sz="2400" dirty="0"/>
          </a:p>
        </p:txBody>
      </p:sp>
      <p:sp>
        <p:nvSpPr>
          <p:cNvPr id="4" name="Right Brace 3"/>
          <p:cNvSpPr/>
          <p:nvPr/>
        </p:nvSpPr>
        <p:spPr>
          <a:xfrm>
            <a:off x="5990897" y="1791547"/>
            <a:ext cx="420414" cy="76022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
        <p:nvSpPr>
          <p:cNvPr id="5" name="Right Brace 4"/>
          <p:cNvSpPr/>
          <p:nvPr/>
        </p:nvSpPr>
        <p:spPr>
          <a:xfrm>
            <a:off x="5990897" y="3015024"/>
            <a:ext cx="420414" cy="91584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
        <p:nvSpPr>
          <p:cNvPr id="6" name="Right Brace 5"/>
          <p:cNvSpPr/>
          <p:nvPr/>
        </p:nvSpPr>
        <p:spPr>
          <a:xfrm>
            <a:off x="5990897" y="4108504"/>
            <a:ext cx="420414" cy="81033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
        <p:nvSpPr>
          <p:cNvPr id="7" name="Right Brace 6"/>
          <p:cNvSpPr/>
          <p:nvPr/>
        </p:nvSpPr>
        <p:spPr>
          <a:xfrm>
            <a:off x="5990897" y="5232072"/>
            <a:ext cx="420414" cy="76022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TT"/>
          </a:p>
        </p:txBody>
      </p:sp>
    </p:spTree>
    <p:extLst>
      <p:ext uri="{BB962C8B-B14F-4D97-AF65-F5344CB8AC3E}">
        <p14:creationId xmlns:p14="http://schemas.microsoft.com/office/powerpoint/2010/main" val="1202935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TT" dirty="0">
                <a:latin typeface="Gill Sans MT" panose="020B0502020104020203" pitchFamily="34" charset="0"/>
              </a:rPr>
              <a:t>Innovative Sentences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endParaRPr lang="en-TT" sz="3200" dirty="0">
              <a:latin typeface="Gill Sans MT" panose="020B0502020104020203" pitchFamily="34" charset="0"/>
            </a:endParaRPr>
          </a:p>
          <a:p>
            <a:pPr>
              <a:buFont typeface="Wingdings" panose="05000000000000000000" pitchFamily="2" charset="2"/>
              <a:buChar char="v"/>
            </a:pPr>
            <a:r>
              <a:rPr lang="en-TT" sz="3200" dirty="0">
                <a:latin typeface="Gill Sans MT" panose="020B0502020104020203" pitchFamily="34" charset="0"/>
              </a:rPr>
              <a:t>Allowing Accused time to put their house in order</a:t>
            </a:r>
          </a:p>
          <a:p>
            <a:pPr marL="0" indent="0">
              <a:buNone/>
            </a:pPr>
            <a:endParaRPr lang="en-TT" sz="3200" dirty="0">
              <a:latin typeface="Gill Sans MT" panose="020B0502020104020203" pitchFamily="34" charset="0"/>
            </a:endParaRPr>
          </a:p>
          <a:p>
            <a:pPr>
              <a:buFont typeface="Wingdings" panose="05000000000000000000" pitchFamily="2" charset="2"/>
              <a:buChar char="v"/>
            </a:pPr>
            <a:r>
              <a:rPr lang="en-TT" sz="3200" dirty="0">
                <a:latin typeface="Gill Sans MT" panose="020B0502020104020203" pitchFamily="34" charset="0"/>
              </a:rPr>
              <a:t>Sentence monitoring</a:t>
            </a:r>
          </a:p>
        </p:txBody>
      </p:sp>
    </p:spTree>
    <p:extLst>
      <p:ext uri="{BB962C8B-B14F-4D97-AF65-F5344CB8AC3E}">
        <p14:creationId xmlns:p14="http://schemas.microsoft.com/office/powerpoint/2010/main" val="2334332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325610"/>
            <a:ext cx="10388425" cy="1450757"/>
          </a:xfrm>
        </p:spPr>
        <p:txBody>
          <a:bodyPr/>
          <a:lstStyle/>
          <a:p>
            <a:pPr algn="ctr"/>
            <a:r>
              <a:rPr lang="en-TT" b="1" dirty="0">
                <a:effectLst>
                  <a:outerShdw blurRad="38100" dist="38100" dir="2700000" algn="tl">
                    <a:srgbClr val="000000">
                      <a:alpha val="43137"/>
                    </a:srgbClr>
                  </a:outerShdw>
                </a:effectLst>
                <a:latin typeface="Gill Sans MT" panose="020B0502020104020203" pitchFamily="34" charset="0"/>
              </a:rPr>
              <a:t>DOS AND DO NOTS OF SENTENCING</a:t>
            </a:r>
          </a:p>
        </p:txBody>
      </p:sp>
    </p:spTree>
    <p:extLst>
      <p:ext uri="{BB962C8B-B14F-4D97-AF65-F5344CB8AC3E}">
        <p14:creationId xmlns:p14="http://schemas.microsoft.com/office/powerpoint/2010/main" val="2435673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149" y="297114"/>
            <a:ext cx="10058400" cy="1450757"/>
          </a:xfrm>
        </p:spPr>
        <p:txBody>
          <a:bodyPr>
            <a:normAutofit/>
          </a:bodyPr>
          <a:lstStyle/>
          <a:p>
            <a:r>
              <a:rPr lang="en-TT" sz="5400" b="1" dirty="0">
                <a:solidFill>
                  <a:schemeClr val="accent1"/>
                </a:solidFill>
                <a:effectLst>
                  <a:outerShdw blurRad="38100" dist="38100" dir="2700000" algn="tl">
                    <a:srgbClr val="000000">
                      <a:alpha val="43137"/>
                    </a:srgbClr>
                  </a:outerShdw>
                </a:effectLst>
                <a:latin typeface="Gill Sans MT" panose="020B0502020104020203" pitchFamily="34" charset="0"/>
              </a:rPr>
              <a:t>DO:</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TT" sz="2800" dirty="0">
                <a:latin typeface="Gill Sans MT" panose="020B0502020104020203" pitchFamily="34" charset="0"/>
              </a:rPr>
              <a:t>Ensure integrity of documents presented to the Court</a:t>
            </a:r>
          </a:p>
          <a:p>
            <a:pPr marL="457200" indent="-457200">
              <a:buFont typeface="+mj-lt"/>
              <a:buAutoNum type="arabicPeriod"/>
            </a:pPr>
            <a:r>
              <a:rPr lang="en-TT" sz="2800" dirty="0">
                <a:latin typeface="Gill Sans MT" panose="020B0502020104020203" pitchFamily="34" charset="0"/>
              </a:rPr>
              <a:t>Submit material at appropriate times</a:t>
            </a:r>
          </a:p>
          <a:p>
            <a:pPr marL="457200" indent="-457200">
              <a:buFont typeface="+mj-lt"/>
              <a:buAutoNum type="arabicPeriod"/>
            </a:pPr>
            <a:r>
              <a:rPr lang="en-TT" sz="2800" dirty="0">
                <a:latin typeface="Gill Sans MT" panose="020B0502020104020203" pitchFamily="34" charset="0"/>
              </a:rPr>
              <a:t>Ensure that proper instructions are received from clients</a:t>
            </a:r>
          </a:p>
          <a:p>
            <a:pPr marL="457200" indent="-457200">
              <a:buFont typeface="+mj-lt"/>
              <a:buAutoNum type="arabicPeriod"/>
            </a:pPr>
            <a:r>
              <a:rPr lang="en-TT" sz="2800" dirty="0">
                <a:latin typeface="Gill Sans MT" panose="020B0502020104020203" pitchFamily="34" charset="0"/>
              </a:rPr>
              <a:t>Read reports carefully to ensure consistency with instructions/facts</a:t>
            </a:r>
          </a:p>
          <a:p>
            <a:pPr marL="457200" indent="-457200">
              <a:buFont typeface="+mj-lt"/>
              <a:buAutoNum type="arabicPeriod"/>
            </a:pPr>
            <a:r>
              <a:rPr lang="en-TT" sz="2800" dirty="0">
                <a:latin typeface="Gill Sans MT" panose="020B0502020104020203" pitchFamily="34" charset="0"/>
              </a:rPr>
              <a:t>Explain to your clients the entire process of sentencing</a:t>
            </a:r>
          </a:p>
        </p:txBody>
      </p:sp>
    </p:spTree>
    <p:extLst>
      <p:ext uri="{BB962C8B-B14F-4D97-AF65-F5344CB8AC3E}">
        <p14:creationId xmlns:p14="http://schemas.microsoft.com/office/powerpoint/2010/main" val="3930315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11" y="202521"/>
            <a:ext cx="10058400" cy="1450757"/>
          </a:xfrm>
        </p:spPr>
        <p:txBody>
          <a:bodyPr>
            <a:normAutofit/>
          </a:bodyPr>
          <a:lstStyle/>
          <a:p>
            <a:r>
              <a:rPr lang="en-TT" sz="5400" b="1" dirty="0">
                <a:solidFill>
                  <a:schemeClr val="accent1"/>
                </a:solidFill>
                <a:effectLst>
                  <a:outerShdw blurRad="38100" dist="38100" dir="2700000" algn="tl">
                    <a:srgbClr val="000000">
                      <a:alpha val="43137"/>
                    </a:srgbClr>
                  </a:outerShdw>
                </a:effectLst>
                <a:latin typeface="Gill Sans MT" panose="020B0502020104020203" pitchFamily="34" charset="0"/>
              </a:rPr>
              <a:t>DO NOT:</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TT" sz="2800" dirty="0">
                <a:latin typeface="Gill Sans MT" panose="020B0502020104020203" pitchFamily="34" charset="0"/>
              </a:rPr>
              <a:t>Throw everything at the judicial officer all at once.</a:t>
            </a:r>
          </a:p>
          <a:p>
            <a:pPr marL="457200" indent="-457200">
              <a:buFont typeface="+mj-lt"/>
              <a:buAutoNum type="arabicPeriod"/>
            </a:pPr>
            <a:r>
              <a:rPr lang="en-TT" sz="2800" dirty="0">
                <a:latin typeface="Gill Sans MT" panose="020B0502020104020203" pitchFamily="34" charset="0"/>
              </a:rPr>
              <a:t>Suggest ridiculous and inappropriate sentences</a:t>
            </a:r>
          </a:p>
          <a:p>
            <a:pPr marL="457200" indent="-457200">
              <a:buFont typeface="+mj-lt"/>
              <a:buAutoNum type="arabicPeriod"/>
            </a:pPr>
            <a:r>
              <a:rPr lang="en-TT" sz="2800" dirty="0">
                <a:latin typeface="Gill Sans MT" panose="020B0502020104020203" pitchFamily="34" charset="0"/>
              </a:rPr>
              <a:t>Promise your client a particular kind of sentence or number of years</a:t>
            </a:r>
          </a:p>
        </p:txBody>
      </p:sp>
    </p:spTree>
    <p:extLst>
      <p:ext uri="{BB962C8B-B14F-4D97-AF65-F5344CB8AC3E}">
        <p14:creationId xmlns:p14="http://schemas.microsoft.com/office/powerpoint/2010/main" val="2168688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521" y="2325610"/>
            <a:ext cx="10058400" cy="1450757"/>
          </a:xfrm>
        </p:spPr>
        <p:txBody>
          <a:bodyPr>
            <a:normAutofit/>
          </a:bodyPr>
          <a:lstStyle/>
          <a:p>
            <a:pPr algn="ctr"/>
            <a:r>
              <a:rPr lang="en-TT" sz="6600" b="1" dirty="0">
                <a:effectLst>
                  <a:outerShdw blurRad="38100" dist="38100" dir="2700000" algn="tl">
                    <a:srgbClr val="000000">
                      <a:alpha val="43137"/>
                    </a:srgbClr>
                  </a:outerShdw>
                </a:effectLst>
                <a:latin typeface="Gill Sans MT" panose="020B0502020104020203" pitchFamily="34" charset="0"/>
              </a:rPr>
              <a:t>QUESTIONS?</a:t>
            </a:r>
          </a:p>
        </p:txBody>
      </p:sp>
    </p:spTree>
    <p:extLst>
      <p:ext uri="{BB962C8B-B14F-4D97-AF65-F5344CB8AC3E}">
        <p14:creationId xmlns:p14="http://schemas.microsoft.com/office/powerpoint/2010/main" val="651607458"/>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5550B3-F1C0-4D73-82FC-DDABEC8F0952}">
  <ds:schemaRefs>
    <ds:schemaRef ds:uri="http://www.w3.org/XML/1998/namespace"/>
    <ds:schemaRef ds:uri="http://purl.org/dc/terms/"/>
    <ds:schemaRef ds:uri="http://schemas.openxmlformats.org/package/2006/metadata/core-properties"/>
    <ds:schemaRef ds:uri="71af3243-3dd4-4a8d-8c0d-dd76da1f02a5"/>
    <ds:schemaRef ds:uri="http://purl.org/dc/dcmitype/"/>
    <ds:schemaRef ds:uri="http://schemas.microsoft.com/office/2006/documentManagement/types"/>
    <ds:schemaRef ds:uri="http://schemas.microsoft.com/office/infopath/2007/PartnerControls"/>
    <ds:schemaRef ds:uri="16c05727-aa75-4e4a-9b5f-8a80a1165891"/>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D226911E-AE6C-4963-864C-FEDEB2DC7729}">
  <ds:schemaRefs>
    <ds:schemaRef ds:uri="http://schemas.microsoft.com/sharepoint/v3/contenttype/forms"/>
  </ds:schemaRefs>
</ds:datastoreItem>
</file>

<file path=customXml/itemProps3.xml><?xml version="1.0" encoding="utf-8"?>
<ds:datastoreItem xmlns:ds="http://schemas.openxmlformats.org/officeDocument/2006/customXml" ds:itemID="{B6451C01-71EB-4236-9458-377C31D5C0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 design</Template>
  <TotalTime>0</TotalTime>
  <Words>819</Words>
  <Application>Microsoft Office PowerPoint</Application>
  <PresentationFormat>Widescreen</PresentationFormat>
  <Paragraphs>93</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Baskerville Old Face</vt:lpstr>
      <vt:lpstr>Calibri</vt:lpstr>
      <vt:lpstr>Calibri Light</vt:lpstr>
      <vt:lpstr>Gill Sans MT</vt:lpstr>
      <vt:lpstr>Wingdings</vt:lpstr>
      <vt:lpstr>Retrospect</vt:lpstr>
      <vt:lpstr>A MODERN APPROACH TO SENTENCING</vt:lpstr>
      <vt:lpstr>OBJECTIVE</vt:lpstr>
      <vt:lpstr>Sentencing arises in the following instances:</vt:lpstr>
      <vt:lpstr>PowerPoint Presentation</vt:lpstr>
      <vt:lpstr>Restorative Justice</vt:lpstr>
      <vt:lpstr>MATERIAL REQUIRED BEFORE SENTENCING</vt:lpstr>
      <vt:lpstr>CONTENT OF SUBMISSIONS</vt:lpstr>
      <vt:lpstr>WHERE DO THE BENJAMIN PRINCIPLES FIT IN?</vt:lpstr>
      <vt:lpstr>Benjamin principles</vt:lpstr>
      <vt:lpstr>WHERE DOES RESTORATIVE JUSTICE FIT IN?</vt:lpstr>
      <vt:lpstr>Restorative Justice</vt:lpstr>
      <vt:lpstr>Innovative Sentences</vt:lpstr>
      <vt:lpstr>DOS AND DO NOTS OF SENTENCING</vt:lpstr>
      <vt:lpstr>DO:</vt:lpstr>
      <vt:lpstr>DO NOT: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2020-07-23T11:42:47Z</dcterms:created>
  <dcterms:modified xsi:type="dcterms:W3CDTF">2020-07-25T00:15:33Z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