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tags/tag8.xml" ContentType="application/vnd.openxmlformats-officedocument.presentationml.tags+xml"/>
  <Override PartName="/ppt/notesSlides/notesSlide12.xml" ContentType="application/vnd.openxmlformats-officedocument.presentationml.notesSlide+xml"/>
  <Override PartName="/ppt/tags/tag9.xml" ContentType="application/vnd.openxmlformats-officedocument.presentationml.tags+xml"/>
  <Override PartName="/ppt/notesSlides/notesSlide13.xml" ContentType="application/vnd.openxmlformats-officedocument.presentationml.notesSlide+xml"/>
  <Override PartName="/ppt/tags/tag10.xml" ContentType="application/vnd.openxmlformats-officedocument.presentationml.tags+xml"/>
  <Override PartName="/ppt/notesSlides/notesSlide14.xml" ContentType="application/vnd.openxmlformats-officedocument.presentationml.notesSlide+xml"/>
  <Override PartName="/ppt/tags/tag11.xml" ContentType="application/vnd.openxmlformats-officedocument.presentationml.tags+xml"/>
  <Override PartName="/ppt/notesSlides/notesSlide15.xml" ContentType="application/vnd.openxmlformats-officedocument.presentationml.notesSlide+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notesSlides/notesSlide17.xml" ContentType="application/vnd.openxmlformats-officedocument.presentationml.notesSlide+xml"/>
  <Override PartName="/ppt/tags/tag14.xml" ContentType="application/vnd.openxmlformats-officedocument.presentationml.tags+xml"/>
  <Override PartName="/ppt/notesSlides/notesSlide18.xml" ContentType="application/vnd.openxmlformats-officedocument.presentationml.notesSlide+xml"/>
  <Override PartName="/ppt/tags/tag15.xml" ContentType="application/vnd.openxmlformats-officedocument.presentationml.tags+xml"/>
  <Override PartName="/ppt/notesSlides/notesSlide19.xml" ContentType="application/vnd.openxmlformats-officedocument.presentationml.notesSlide+xml"/>
  <Override PartName="/ppt/tags/tag16.xml" ContentType="application/vnd.openxmlformats-officedocument.presentationml.tags+xml"/>
  <Override PartName="/ppt/notesSlides/notesSlide20.xml" ContentType="application/vnd.openxmlformats-officedocument.presentationml.notesSlide+xml"/>
  <Override PartName="/ppt/tags/tag17.xml" ContentType="application/vnd.openxmlformats-officedocument.presentationml.tags+xml"/>
  <Override PartName="/ppt/notesSlides/notesSlide21.xml" ContentType="application/vnd.openxmlformats-officedocument.presentationml.notesSlide+xml"/>
  <Override PartName="/ppt/tags/tag18.xml" ContentType="application/vnd.openxmlformats-officedocument.presentationml.tags+xml"/>
  <Override PartName="/ppt/notesSlides/notesSlide22.xml" ContentType="application/vnd.openxmlformats-officedocument.presentationml.notesSlide+xml"/>
  <Override PartName="/ppt/tags/tag19.xml" ContentType="application/vnd.openxmlformats-officedocument.presentationml.tags+xml"/>
  <Override PartName="/ppt/notesSlides/notesSlide23.xml" ContentType="application/vnd.openxmlformats-officedocument.presentationml.notesSlide+xml"/>
  <Override PartName="/ppt/tags/tag20.xml" ContentType="application/vnd.openxmlformats-officedocument.presentationml.tags+xml"/>
  <Override PartName="/ppt/notesSlides/notesSlide24.xml" ContentType="application/vnd.openxmlformats-officedocument.presentationml.notesSlide+xml"/>
  <Override PartName="/ppt/tags/tag21.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6" r:id="rId2"/>
    <p:sldId id="269" r:id="rId3"/>
    <p:sldId id="273" r:id="rId4"/>
    <p:sldId id="274" r:id="rId5"/>
    <p:sldId id="270" r:id="rId6"/>
    <p:sldId id="271" r:id="rId7"/>
    <p:sldId id="276" r:id="rId8"/>
    <p:sldId id="275" r:id="rId9"/>
    <p:sldId id="299" r:id="rId10"/>
    <p:sldId id="278" r:id="rId11"/>
    <p:sldId id="281" r:id="rId12"/>
    <p:sldId id="272" r:id="rId13"/>
    <p:sldId id="279" r:id="rId14"/>
    <p:sldId id="282" r:id="rId15"/>
    <p:sldId id="283" r:id="rId16"/>
    <p:sldId id="284" r:id="rId17"/>
    <p:sldId id="285" r:id="rId18"/>
    <p:sldId id="286" r:id="rId19"/>
    <p:sldId id="287" r:id="rId20"/>
    <p:sldId id="288" r:id="rId21"/>
    <p:sldId id="289" r:id="rId22"/>
    <p:sldId id="291" r:id="rId23"/>
    <p:sldId id="292" r:id="rId24"/>
    <p:sldId id="293" r:id="rId25"/>
    <p:sldId id="294" r:id="rId26"/>
    <p:sldId id="296" r:id="rId27"/>
    <p:sldId id="297" r:id="rId28"/>
    <p:sldId id="298"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mona" initials="R" lastIdx="2" clrIdx="0">
    <p:extLst>
      <p:ext uri="{19B8F6BF-5375-455C-9EA6-DF929625EA0E}">
        <p15:presenceInfo xmlns:p15="http://schemas.microsoft.com/office/powerpoint/2012/main" userId="S-1-5-21-1616409150-1197906234-1492291619-12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34A3"/>
    <a:srgbClr val="8837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8885" autoAdjust="0"/>
    <p:restoredTop sz="79739" autoAdjust="0"/>
  </p:normalViewPr>
  <p:slideViewPr>
    <p:cSldViewPr>
      <p:cViewPr varScale="1">
        <p:scale>
          <a:sx n="78" d="100"/>
          <a:sy n="78" d="100"/>
        </p:scale>
        <p:origin x="184" y="272"/>
      </p:cViewPr>
      <p:guideLst>
        <p:guide orient="horz" pos="2160"/>
        <p:guide pos="2880"/>
      </p:guideLst>
    </p:cSldViewPr>
  </p:slideViewPr>
  <p:outlineViewPr>
    <p:cViewPr>
      <p:scale>
        <a:sx n="33" d="100"/>
        <a:sy n="33" d="100"/>
      </p:scale>
      <p:origin x="0" y="16328"/>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80" d="100"/>
          <a:sy n="80" d="100"/>
        </p:scale>
        <p:origin x="2200" y="1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78F2C8F-169B-364B-9032-6A67BA73CA72}" type="datetimeFigureOut">
              <a:rPr lang="en-US" smtClean="0"/>
              <a:t>8/31/20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2DA8494-2945-0743-A661-DDA159B6DE53}" type="slidenum">
              <a:rPr lang="en-US" smtClean="0"/>
              <a:t>‹#›</a:t>
            </a:fld>
            <a:endParaRPr lang="en-US"/>
          </a:p>
        </p:txBody>
      </p:sp>
    </p:spTree>
    <p:extLst>
      <p:ext uri="{BB962C8B-B14F-4D97-AF65-F5344CB8AC3E}">
        <p14:creationId xmlns:p14="http://schemas.microsoft.com/office/powerpoint/2010/main" val="22042476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FDD234B4-B780-734E-A8E8-57B2CC291217}" type="datetimeFigureOut">
              <a:rPr lang="en-US"/>
              <a:pPr/>
              <a:t>8/31/20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F8B375BA-05BE-5F4D-85B2-4D43AB1BCC12}" type="slidenum">
              <a:rPr lang="en-US"/>
              <a:pPr/>
              <a:t>‹#›</a:t>
            </a:fld>
            <a:endParaRPr lang="en-US"/>
          </a:p>
        </p:txBody>
      </p:sp>
    </p:spTree>
    <p:extLst>
      <p:ext uri="{BB962C8B-B14F-4D97-AF65-F5344CB8AC3E}">
        <p14:creationId xmlns:p14="http://schemas.microsoft.com/office/powerpoint/2010/main" val="28159843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ＭＳ Ｐゴシック" charset="0"/>
        <a:cs typeface="+mn-cs"/>
      </a:defRPr>
    </a:lvl1pPr>
    <a:lvl2pPr marL="457200" algn="l" rtl="0" fontAlgn="base">
      <a:spcBef>
        <a:spcPct val="30000"/>
      </a:spcBef>
      <a:spcAft>
        <a:spcPct val="0"/>
      </a:spcAft>
      <a:defRPr sz="1200" kern="1200">
        <a:solidFill>
          <a:schemeClr val="tx1"/>
        </a:solidFill>
        <a:latin typeface="+mn-lt"/>
        <a:ea typeface="ＭＳ Ｐゴシック" charset="0"/>
        <a:cs typeface="+mn-cs"/>
      </a:defRPr>
    </a:lvl2pPr>
    <a:lvl3pPr marL="914400" algn="l" rtl="0" fontAlgn="base">
      <a:spcBef>
        <a:spcPct val="30000"/>
      </a:spcBef>
      <a:spcAft>
        <a:spcPct val="0"/>
      </a:spcAft>
      <a:defRPr sz="1200" kern="1200">
        <a:solidFill>
          <a:schemeClr val="tx1"/>
        </a:solidFill>
        <a:latin typeface="+mn-lt"/>
        <a:ea typeface="ＭＳ Ｐゴシック" charset="0"/>
        <a:cs typeface="+mn-cs"/>
      </a:defRPr>
    </a:lvl3pPr>
    <a:lvl4pPr marL="1371600" algn="l" rtl="0" fontAlgn="base">
      <a:spcBef>
        <a:spcPct val="30000"/>
      </a:spcBef>
      <a:spcAft>
        <a:spcPct val="0"/>
      </a:spcAft>
      <a:defRPr sz="1200" kern="1200">
        <a:solidFill>
          <a:schemeClr val="tx1"/>
        </a:solidFill>
        <a:latin typeface="+mn-lt"/>
        <a:ea typeface="ＭＳ Ｐゴシック" charset="0"/>
        <a:cs typeface="+mn-cs"/>
      </a:defRPr>
    </a:lvl4pPr>
    <a:lvl5pPr marL="1828800" algn="l" rtl="0" fontAlgn="base">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6387"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16388"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fld id="{DA4CFC70-7B14-6C45-B312-B0D95724E0F4}" type="slidenum">
              <a:rPr lang="en-US"/>
              <a:pPr/>
              <a:t>1</a:t>
            </a:fld>
            <a:endParaRPr lang="en-US"/>
          </a:p>
        </p:txBody>
      </p:sp>
    </p:spTree>
    <p:extLst>
      <p:ext uri="{BB962C8B-B14F-4D97-AF65-F5344CB8AC3E}">
        <p14:creationId xmlns:p14="http://schemas.microsoft.com/office/powerpoint/2010/main" val="3953313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endParaRPr lang="en-US" sz="1200" b="0" kern="1200" dirty="0">
              <a:solidFill>
                <a:schemeClr val="tx1"/>
              </a:solidFill>
              <a:latin typeface="+mn-lt"/>
              <a:ea typeface="ＭＳ Ｐゴシック" charset="0"/>
              <a:cs typeface="+mn-cs"/>
            </a:endParaRPr>
          </a:p>
        </p:txBody>
      </p:sp>
      <p:sp>
        <p:nvSpPr>
          <p:cNvPr id="4" name="Slide Number Placeholder 3"/>
          <p:cNvSpPr>
            <a:spLocks noGrp="1"/>
          </p:cNvSpPr>
          <p:nvPr>
            <p:ph type="sldNum" sz="quarter" idx="10"/>
          </p:nvPr>
        </p:nvSpPr>
        <p:spPr/>
        <p:txBody>
          <a:bodyPr/>
          <a:lstStyle/>
          <a:p>
            <a:fld id="{F8B375BA-05BE-5F4D-85B2-4D43AB1BCC12}" type="slidenum">
              <a:rPr lang="en-US" smtClean="0"/>
              <a:pPr/>
              <a:t>2</a:t>
            </a:fld>
            <a:endParaRPr lang="en-US"/>
          </a:p>
        </p:txBody>
      </p:sp>
    </p:spTree>
    <p:extLst>
      <p:ext uri="{BB962C8B-B14F-4D97-AF65-F5344CB8AC3E}">
        <p14:creationId xmlns:p14="http://schemas.microsoft.com/office/powerpoint/2010/main" val="447629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dirty="0"/>
          </a:p>
        </p:txBody>
      </p:sp>
      <p:sp>
        <p:nvSpPr>
          <p:cNvPr id="4" name="Slide Number Placeholder 3"/>
          <p:cNvSpPr>
            <a:spLocks noGrp="1"/>
          </p:cNvSpPr>
          <p:nvPr>
            <p:ph type="sldNum" sz="quarter" idx="10"/>
          </p:nvPr>
        </p:nvSpPr>
        <p:spPr/>
        <p:txBody>
          <a:bodyPr/>
          <a:lstStyle/>
          <a:p>
            <a:fld id="{F8B375BA-05BE-5F4D-85B2-4D43AB1BCC12}" type="slidenum">
              <a:rPr lang="en-US" smtClean="0"/>
              <a:pPr/>
              <a:t>3</a:t>
            </a:fld>
            <a:endParaRPr lang="en-US"/>
          </a:p>
        </p:txBody>
      </p:sp>
    </p:spTree>
    <p:extLst>
      <p:ext uri="{BB962C8B-B14F-4D97-AF65-F5344CB8AC3E}">
        <p14:creationId xmlns:p14="http://schemas.microsoft.com/office/powerpoint/2010/main" val="2256021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8B375BA-05BE-5F4D-85B2-4D43AB1BCC12}" type="slidenum">
              <a:rPr lang="en-US" smtClean="0"/>
              <a:pPr/>
              <a:t>4</a:t>
            </a:fld>
            <a:endParaRPr lang="en-US"/>
          </a:p>
        </p:txBody>
      </p:sp>
    </p:spTree>
    <p:extLst>
      <p:ext uri="{BB962C8B-B14F-4D97-AF65-F5344CB8AC3E}">
        <p14:creationId xmlns:p14="http://schemas.microsoft.com/office/powerpoint/2010/main" val="4264507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8B375BA-05BE-5F4D-85B2-4D43AB1BCC12}" type="slidenum">
              <a:rPr lang="en-US" smtClean="0"/>
              <a:pPr/>
              <a:t>5</a:t>
            </a:fld>
            <a:endParaRPr lang="en-US"/>
          </a:p>
        </p:txBody>
      </p:sp>
    </p:spTree>
    <p:extLst>
      <p:ext uri="{BB962C8B-B14F-4D97-AF65-F5344CB8AC3E}">
        <p14:creationId xmlns:p14="http://schemas.microsoft.com/office/powerpoint/2010/main" val="378325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8B375BA-05BE-5F4D-85B2-4D43AB1BCC12}" type="slidenum">
              <a:rPr lang="en-US" smtClean="0"/>
              <a:pPr/>
              <a:t>6</a:t>
            </a:fld>
            <a:endParaRPr lang="en-US"/>
          </a:p>
        </p:txBody>
      </p:sp>
    </p:spTree>
    <p:extLst>
      <p:ext uri="{BB962C8B-B14F-4D97-AF65-F5344CB8AC3E}">
        <p14:creationId xmlns:p14="http://schemas.microsoft.com/office/powerpoint/2010/main" val="2409753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8B375BA-05BE-5F4D-85B2-4D43AB1BCC12}" type="slidenum">
              <a:rPr lang="en-US" smtClean="0"/>
              <a:pPr/>
              <a:t>7</a:t>
            </a:fld>
            <a:endParaRPr lang="en-US"/>
          </a:p>
        </p:txBody>
      </p:sp>
    </p:spTree>
    <p:extLst>
      <p:ext uri="{BB962C8B-B14F-4D97-AF65-F5344CB8AC3E}">
        <p14:creationId xmlns:p14="http://schemas.microsoft.com/office/powerpoint/2010/main" val="1891169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8B375BA-05BE-5F4D-85B2-4D43AB1BCC12}" type="slidenum">
              <a:rPr lang="en-US" smtClean="0"/>
              <a:pPr/>
              <a:t>8</a:t>
            </a:fld>
            <a:endParaRPr lang="en-US"/>
          </a:p>
        </p:txBody>
      </p:sp>
    </p:spTree>
    <p:extLst>
      <p:ext uri="{BB962C8B-B14F-4D97-AF65-F5344CB8AC3E}">
        <p14:creationId xmlns:p14="http://schemas.microsoft.com/office/powerpoint/2010/main" val="3507154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8B375BA-05BE-5F4D-85B2-4D43AB1BCC12}" type="slidenum">
              <a:rPr lang="en-US" smtClean="0"/>
              <a:pPr/>
              <a:t>10</a:t>
            </a:fld>
            <a:endParaRPr lang="en-US"/>
          </a:p>
        </p:txBody>
      </p:sp>
    </p:spTree>
    <p:extLst>
      <p:ext uri="{BB962C8B-B14F-4D97-AF65-F5344CB8AC3E}">
        <p14:creationId xmlns:p14="http://schemas.microsoft.com/office/powerpoint/2010/main" val="36454117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B375BA-05BE-5F4D-85B2-4D43AB1BCC12}" type="slidenum">
              <a:rPr lang="en-US" smtClean="0"/>
              <a:pPr/>
              <a:t>11</a:t>
            </a:fld>
            <a:endParaRPr lang="en-US"/>
          </a:p>
        </p:txBody>
      </p:sp>
    </p:spTree>
    <p:extLst>
      <p:ext uri="{BB962C8B-B14F-4D97-AF65-F5344CB8AC3E}">
        <p14:creationId xmlns:p14="http://schemas.microsoft.com/office/powerpoint/2010/main" val="6102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8B375BA-05BE-5F4D-85B2-4D43AB1BCC12}" type="slidenum">
              <a:rPr lang="en-US" smtClean="0"/>
              <a:pPr/>
              <a:t>12</a:t>
            </a:fld>
            <a:endParaRPr lang="en-US"/>
          </a:p>
        </p:txBody>
      </p:sp>
    </p:spTree>
    <p:extLst>
      <p:ext uri="{BB962C8B-B14F-4D97-AF65-F5344CB8AC3E}">
        <p14:creationId xmlns:p14="http://schemas.microsoft.com/office/powerpoint/2010/main" val="1205527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B375BA-05BE-5F4D-85B2-4D43AB1BCC12}" type="slidenum">
              <a:rPr lang="en-US" smtClean="0"/>
              <a:pPr/>
              <a:t>13</a:t>
            </a:fld>
            <a:endParaRPr lang="en-US"/>
          </a:p>
        </p:txBody>
      </p:sp>
    </p:spTree>
    <p:extLst>
      <p:ext uri="{BB962C8B-B14F-4D97-AF65-F5344CB8AC3E}">
        <p14:creationId xmlns:p14="http://schemas.microsoft.com/office/powerpoint/2010/main" val="26287269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B375BA-05BE-5F4D-85B2-4D43AB1BCC12}" type="slidenum">
              <a:rPr lang="en-US" smtClean="0"/>
              <a:pPr/>
              <a:t>14</a:t>
            </a:fld>
            <a:endParaRPr lang="en-US"/>
          </a:p>
        </p:txBody>
      </p:sp>
    </p:spTree>
    <p:extLst>
      <p:ext uri="{BB962C8B-B14F-4D97-AF65-F5344CB8AC3E}">
        <p14:creationId xmlns:p14="http://schemas.microsoft.com/office/powerpoint/2010/main" val="33190085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B375BA-05BE-5F4D-85B2-4D43AB1BCC12}" type="slidenum">
              <a:rPr lang="en-US" smtClean="0"/>
              <a:pPr/>
              <a:t>15</a:t>
            </a:fld>
            <a:endParaRPr lang="en-US"/>
          </a:p>
        </p:txBody>
      </p:sp>
    </p:spTree>
    <p:extLst>
      <p:ext uri="{BB962C8B-B14F-4D97-AF65-F5344CB8AC3E}">
        <p14:creationId xmlns:p14="http://schemas.microsoft.com/office/powerpoint/2010/main" val="33653180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B375BA-05BE-5F4D-85B2-4D43AB1BCC12}" type="slidenum">
              <a:rPr lang="en-US" smtClean="0"/>
              <a:pPr/>
              <a:t>16</a:t>
            </a:fld>
            <a:endParaRPr lang="en-US"/>
          </a:p>
        </p:txBody>
      </p:sp>
    </p:spTree>
    <p:extLst>
      <p:ext uri="{BB962C8B-B14F-4D97-AF65-F5344CB8AC3E}">
        <p14:creationId xmlns:p14="http://schemas.microsoft.com/office/powerpoint/2010/main" val="13886664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B375BA-05BE-5F4D-85B2-4D43AB1BCC12}" type="slidenum">
              <a:rPr lang="en-US" smtClean="0"/>
              <a:pPr/>
              <a:t>17</a:t>
            </a:fld>
            <a:endParaRPr lang="en-US"/>
          </a:p>
        </p:txBody>
      </p:sp>
    </p:spTree>
    <p:extLst>
      <p:ext uri="{BB962C8B-B14F-4D97-AF65-F5344CB8AC3E}">
        <p14:creationId xmlns:p14="http://schemas.microsoft.com/office/powerpoint/2010/main" val="42489599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B375BA-05BE-5F4D-85B2-4D43AB1BCC12}" type="slidenum">
              <a:rPr lang="en-US" smtClean="0"/>
              <a:pPr/>
              <a:t>18</a:t>
            </a:fld>
            <a:endParaRPr lang="en-US"/>
          </a:p>
        </p:txBody>
      </p:sp>
    </p:spTree>
    <p:extLst>
      <p:ext uri="{BB962C8B-B14F-4D97-AF65-F5344CB8AC3E}">
        <p14:creationId xmlns:p14="http://schemas.microsoft.com/office/powerpoint/2010/main" val="40721850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B375BA-05BE-5F4D-85B2-4D43AB1BCC12}" type="slidenum">
              <a:rPr lang="en-US" smtClean="0"/>
              <a:pPr/>
              <a:t>19</a:t>
            </a:fld>
            <a:endParaRPr lang="en-US"/>
          </a:p>
        </p:txBody>
      </p:sp>
    </p:spTree>
    <p:extLst>
      <p:ext uri="{BB962C8B-B14F-4D97-AF65-F5344CB8AC3E}">
        <p14:creationId xmlns:p14="http://schemas.microsoft.com/office/powerpoint/2010/main" val="38085615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B375BA-05BE-5F4D-85B2-4D43AB1BCC12}" type="slidenum">
              <a:rPr lang="en-US" smtClean="0"/>
              <a:pPr/>
              <a:t>20</a:t>
            </a:fld>
            <a:endParaRPr lang="en-US"/>
          </a:p>
        </p:txBody>
      </p:sp>
    </p:spTree>
    <p:extLst>
      <p:ext uri="{BB962C8B-B14F-4D97-AF65-F5344CB8AC3E}">
        <p14:creationId xmlns:p14="http://schemas.microsoft.com/office/powerpoint/2010/main" val="27264635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B375BA-05BE-5F4D-85B2-4D43AB1BCC12}" type="slidenum">
              <a:rPr lang="en-US" smtClean="0"/>
              <a:pPr/>
              <a:t>21</a:t>
            </a:fld>
            <a:endParaRPr lang="en-US"/>
          </a:p>
        </p:txBody>
      </p:sp>
    </p:spTree>
    <p:extLst>
      <p:ext uri="{BB962C8B-B14F-4D97-AF65-F5344CB8AC3E}">
        <p14:creationId xmlns:p14="http://schemas.microsoft.com/office/powerpoint/2010/main" val="12591559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B375BA-05BE-5F4D-85B2-4D43AB1BCC12}" type="slidenum">
              <a:rPr lang="en-US" smtClean="0"/>
              <a:pPr/>
              <a:t>22</a:t>
            </a:fld>
            <a:endParaRPr lang="en-US"/>
          </a:p>
        </p:txBody>
      </p:sp>
    </p:spTree>
    <p:extLst>
      <p:ext uri="{BB962C8B-B14F-4D97-AF65-F5344CB8AC3E}">
        <p14:creationId xmlns:p14="http://schemas.microsoft.com/office/powerpoint/2010/main" val="4650202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B375BA-05BE-5F4D-85B2-4D43AB1BCC12}" type="slidenum">
              <a:rPr lang="en-US" smtClean="0"/>
              <a:pPr/>
              <a:t>23</a:t>
            </a:fld>
            <a:endParaRPr lang="en-US"/>
          </a:p>
        </p:txBody>
      </p:sp>
    </p:spTree>
    <p:extLst>
      <p:ext uri="{BB962C8B-B14F-4D97-AF65-F5344CB8AC3E}">
        <p14:creationId xmlns:p14="http://schemas.microsoft.com/office/powerpoint/2010/main" val="27700876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B375BA-05BE-5F4D-85B2-4D43AB1BCC12}" type="slidenum">
              <a:rPr lang="en-US" smtClean="0"/>
              <a:pPr/>
              <a:t>24</a:t>
            </a:fld>
            <a:endParaRPr lang="en-US"/>
          </a:p>
        </p:txBody>
      </p:sp>
    </p:spTree>
    <p:extLst>
      <p:ext uri="{BB962C8B-B14F-4D97-AF65-F5344CB8AC3E}">
        <p14:creationId xmlns:p14="http://schemas.microsoft.com/office/powerpoint/2010/main" val="4831392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B375BA-05BE-5F4D-85B2-4D43AB1BCC12}" type="slidenum">
              <a:rPr lang="en-US" smtClean="0"/>
              <a:pPr/>
              <a:t>25</a:t>
            </a:fld>
            <a:endParaRPr lang="en-US"/>
          </a:p>
        </p:txBody>
      </p:sp>
    </p:spTree>
    <p:extLst>
      <p:ext uri="{BB962C8B-B14F-4D97-AF65-F5344CB8AC3E}">
        <p14:creationId xmlns:p14="http://schemas.microsoft.com/office/powerpoint/2010/main" val="29793784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B375BA-05BE-5F4D-85B2-4D43AB1BCC12}" type="slidenum">
              <a:rPr lang="en-US" smtClean="0"/>
              <a:pPr/>
              <a:t>26</a:t>
            </a:fld>
            <a:endParaRPr lang="en-US"/>
          </a:p>
        </p:txBody>
      </p:sp>
    </p:spTree>
    <p:extLst>
      <p:ext uri="{BB962C8B-B14F-4D97-AF65-F5344CB8AC3E}">
        <p14:creationId xmlns:p14="http://schemas.microsoft.com/office/powerpoint/2010/main" val="2901441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5DE7A6FB-7190-DA4C-9C98-818F0A007800}" type="datetimeFigureOut">
              <a:rPr lang="en-US"/>
              <a:pPr/>
              <a:t>8/31/20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7D235EE-895C-B04D-84F6-80FDA955B2A4}" type="slidenum">
              <a:rPr lang="en-US"/>
              <a:pPr/>
              <a:t>‹#›</a:t>
            </a:fld>
            <a:endParaRPr lang="en-US"/>
          </a:p>
        </p:txBody>
      </p:sp>
    </p:spTree>
    <p:extLst>
      <p:ext uri="{BB962C8B-B14F-4D97-AF65-F5344CB8AC3E}">
        <p14:creationId xmlns:p14="http://schemas.microsoft.com/office/powerpoint/2010/main" val="2088116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F904D3AC-BD43-8047-9865-2596C6EDB39A}" type="datetimeFigureOut">
              <a:rPr lang="en-US"/>
              <a:pPr/>
              <a:t>8/31/20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B369FD1-BB57-D547-9426-CBD8A2DA5730}" type="slidenum">
              <a:rPr lang="en-US"/>
              <a:pPr/>
              <a:t>‹#›</a:t>
            </a:fld>
            <a:endParaRPr lang="en-US"/>
          </a:p>
        </p:txBody>
      </p:sp>
    </p:spTree>
    <p:extLst>
      <p:ext uri="{BB962C8B-B14F-4D97-AF65-F5344CB8AC3E}">
        <p14:creationId xmlns:p14="http://schemas.microsoft.com/office/powerpoint/2010/main" val="1587752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792E9D5D-741F-E445-9273-DD0990DAE78A}" type="datetimeFigureOut">
              <a:rPr lang="en-US"/>
              <a:pPr/>
              <a:t>8/31/20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3D7163F-FE04-0141-8A4F-7AC2ED912EAC}" type="slidenum">
              <a:rPr lang="en-US"/>
              <a:pPr/>
              <a:t>‹#›</a:t>
            </a:fld>
            <a:endParaRPr lang="en-US"/>
          </a:p>
        </p:txBody>
      </p:sp>
    </p:spTree>
    <p:extLst>
      <p:ext uri="{BB962C8B-B14F-4D97-AF65-F5344CB8AC3E}">
        <p14:creationId xmlns:p14="http://schemas.microsoft.com/office/powerpoint/2010/main" val="1626299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940FCC1C-04B7-9840-8798-BF9BB9A6BA38}" type="datetimeFigureOut">
              <a:rPr lang="en-US"/>
              <a:pPr/>
              <a:t>8/31/20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2C3D4B2A-BBAC-3141-B108-04E4DD9671E6}" type="slidenum">
              <a:rPr lang="en-US"/>
              <a:pPr/>
              <a:t>‹#›</a:t>
            </a:fld>
            <a:endParaRPr lang="en-US"/>
          </a:p>
        </p:txBody>
      </p:sp>
    </p:spTree>
    <p:extLst>
      <p:ext uri="{BB962C8B-B14F-4D97-AF65-F5344CB8AC3E}">
        <p14:creationId xmlns:p14="http://schemas.microsoft.com/office/powerpoint/2010/main" val="36681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69414806-78CF-D849-8E1B-29EF58A66587}" type="datetimeFigureOut">
              <a:rPr lang="en-US"/>
              <a:pPr/>
              <a:t>8/31/20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619A3F1E-D2D3-FC4B-AB9C-C77F4541FED3}" type="slidenum">
              <a:rPr lang="en-US"/>
              <a:pPr/>
              <a:t>‹#›</a:t>
            </a:fld>
            <a:endParaRPr lang="en-US"/>
          </a:p>
        </p:txBody>
      </p:sp>
    </p:spTree>
    <p:extLst>
      <p:ext uri="{BB962C8B-B14F-4D97-AF65-F5344CB8AC3E}">
        <p14:creationId xmlns:p14="http://schemas.microsoft.com/office/powerpoint/2010/main" val="1342682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977B6BC8-D7FF-034B-96C0-0205B301C519}" type="datetimeFigureOut">
              <a:rPr lang="en-US"/>
              <a:pPr/>
              <a:t>8/31/20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CD31FC21-4A6C-DC44-B255-80A0648BBDFA}" type="slidenum">
              <a:rPr lang="en-US"/>
              <a:pPr/>
              <a:t>‹#›</a:t>
            </a:fld>
            <a:endParaRPr lang="en-US"/>
          </a:p>
        </p:txBody>
      </p:sp>
    </p:spTree>
    <p:extLst>
      <p:ext uri="{BB962C8B-B14F-4D97-AF65-F5344CB8AC3E}">
        <p14:creationId xmlns:p14="http://schemas.microsoft.com/office/powerpoint/2010/main" val="4027485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5ED1B6FD-2A93-0F41-98D9-7AEE8943E835}" type="datetimeFigureOut">
              <a:rPr lang="en-US"/>
              <a:pPr/>
              <a:t>8/31/20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494208F1-26AE-3E4A-ACA4-D3B95A4411D7}" type="slidenum">
              <a:rPr lang="en-US"/>
              <a:pPr/>
              <a:t>‹#›</a:t>
            </a:fld>
            <a:endParaRPr lang="en-US"/>
          </a:p>
        </p:txBody>
      </p:sp>
    </p:spTree>
    <p:extLst>
      <p:ext uri="{BB962C8B-B14F-4D97-AF65-F5344CB8AC3E}">
        <p14:creationId xmlns:p14="http://schemas.microsoft.com/office/powerpoint/2010/main" val="3989583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9263C14A-8397-014D-9166-15A3D726C9A6}" type="datetimeFigureOut">
              <a:rPr lang="en-US"/>
              <a:pPr/>
              <a:t>8/31/20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31F7C2B7-E0EF-284F-BF99-8516D0105B8D}" type="slidenum">
              <a:rPr lang="en-US"/>
              <a:pPr/>
              <a:t>‹#›</a:t>
            </a:fld>
            <a:endParaRPr lang="en-US"/>
          </a:p>
        </p:txBody>
      </p:sp>
    </p:spTree>
    <p:extLst>
      <p:ext uri="{BB962C8B-B14F-4D97-AF65-F5344CB8AC3E}">
        <p14:creationId xmlns:p14="http://schemas.microsoft.com/office/powerpoint/2010/main" val="1591312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E2229D3F-AD91-C346-89EE-1CAB9034DE10}" type="datetimeFigureOut">
              <a:rPr lang="en-US"/>
              <a:pPr/>
              <a:t>8/31/20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AEF0CD2C-5796-8A42-B25F-FEABA3A5992F}" type="slidenum">
              <a:rPr lang="en-US"/>
              <a:pPr/>
              <a:t>‹#›</a:t>
            </a:fld>
            <a:endParaRPr lang="en-US"/>
          </a:p>
        </p:txBody>
      </p:sp>
    </p:spTree>
    <p:extLst>
      <p:ext uri="{BB962C8B-B14F-4D97-AF65-F5344CB8AC3E}">
        <p14:creationId xmlns:p14="http://schemas.microsoft.com/office/powerpoint/2010/main" val="3335719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C0B9D71F-3C30-A848-829B-ADC0523D2D19}" type="datetimeFigureOut">
              <a:rPr lang="en-US"/>
              <a:pPr/>
              <a:t>8/31/20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AE0C079-D5E5-C74A-BCD0-2D5BBA7FC472}" type="slidenum">
              <a:rPr lang="en-US"/>
              <a:pPr/>
              <a:t>‹#›</a:t>
            </a:fld>
            <a:endParaRPr lang="en-US"/>
          </a:p>
        </p:txBody>
      </p:sp>
    </p:spTree>
    <p:extLst>
      <p:ext uri="{BB962C8B-B14F-4D97-AF65-F5344CB8AC3E}">
        <p14:creationId xmlns:p14="http://schemas.microsoft.com/office/powerpoint/2010/main" val="1813033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4BECFB82-90A7-3643-BCED-0758CFAEC23C}" type="datetimeFigureOut">
              <a:rPr lang="en-US"/>
              <a:pPr/>
              <a:t>8/31/20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497EFE2-6FC2-D741-B214-02C25D6F6962}" type="slidenum">
              <a:rPr lang="en-US"/>
              <a:pPr/>
              <a:t>‹#›</a:t>
            </a:fld>
            <a:endParaRPr lang="en-US"/>
          </a:p>
        </p:txBody>
      </p:sp>
    </p:spTree>
    <p:extLst>
      <p:ext uri="{BB962C8B-B14F-4D97-AF65-F5344CB8AC3E}">
        <p14:creationId xmlns:p14="http://schemas.microsoft.com/office/powerpoint/2010/main" val="1942067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13E492B2-5228-EF49-8839-00DE4441168E}" type="datetimeFigureOut">
              <a:rPr lang="en-US"/>
              <a:pPr/>
              <a:t>8/31/20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BAFC903A-0A99-C947-8680-047663281CFE}"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ＭＳ Ｐゴシック" charset="0"/>
          <a:cs typeface="+mj-cs"/>
        </a:defRPr>
      </a:lvl1pPr>
      <a:lvl2pPr algn="ctr" rtl="0" fontAlgn="base">
        <a:spcBef>
          <a:spcPct val="0"/>
        </a:spcBef>
        <a:spcAft>
          <a:spcPct val="0"/>
        </a:spcAft>
        <a:defRPr sz="4400">
          <a:solidFill>
            <a:schemeClr val="tx1"/>
          </a:solidFill>
          <a:latin typeface="Calibri" charset="0"/>
          <a:ea typeface="ＭＳ Ｐゴシック" charset="0"/>
        </a:defRPr>
      </a:lvl2pPr>
      <a:lvl3pPr algn="ctr" rtl="0" fontAlgn="base">
        <a:spcBef>
          <a:spcPct val="0"/>
        </a:spcBef>
        <a:spcAft>
          <a:spcPct val="0"/>
        </a:spcAft>
        <a:defRPr sz="4400">
          <a:solidFill>
            <a:schemeClr val="tx1"/>
          </a:solidFill>
          <a:latin typeface="Calibri" charset="0"/>
          <a:ea typeface="ＭＳ Ｐゴシック" charset="0"/>
        </a:defRPr>
      </a:lvl3pPr>
      <a:lvl4pPr algn="ctr" rtl="0" fontAlgn="base">
        <a:spcBef>
          <a:spcPct val="0"/>
        </a:spcBef>
        <a:spcAft>
          <a:spcPct val="0"/>
        </a:spcAft>
        <a:defRPr sz="4400">
          <a:solidFill>
            <a:schemeClr val="tx1"/>
          </a:solidFill>
          <a:latin typeface="Calibri" charset="0"/>
          <a:ea typeface="ＭＳ Ｐゴシック" charset="0"/>
        </a:defRPr>
      </a:lvl4pPr>
      <a:lvl5pPr algn="ctr" rtl="0" fontAlgn="base">
        <a:spcBef>
          <a:spcPct val="0"/>
        </a:spcBef>
        <a:spcAft>
          <a:spcPct val="0"/>
        </a:spcAft>
        <a:defRPr sz="4400">
          <a:solidFill>
            <a:schemeClr val="tx1"/>
          </a:solidFill>
          <a:latin typeface="Calibri" charset="0"/>
          <a:ea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F0E5DD0C-9531-42C3-A457-B3F0894C8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8">
            <a:extLst>
              <a:ext uri="{FF2B5EF4-FFF2-40B4-BE49-F238E27FC236}">
                <a16:creationId xmlns:a16="http://schemas.microsoft.com/office/drawing/2014/main" id="{6F40F0D0-E785-4362-B9C4-83ED2837A1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686552" y="2355786"/>
            <a:ext cx="5506249"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050" name="Title 1"/>
          <p:cNvSpPr>
            <a:spLocks noGrp="1"/>
          </p:cNvSpPr>
          <p:nvPr>
            <p:ph type="ctrTitle"/>
          </p:nvPr>
        </p:nvSpPr>
        <p:spPr>
          <a:xfrm>
            <a:off x="3331495" y="4587629"/>
            <a:ext cx="4840466" cy="958115"/>
          </a:xfrm>
        </p:spPr>
        <p:txBody>
          <a:bodyPr>
            <a:noAutofit/>
          </a:bodyPr>
          <a:lstStyle/>
          <a:p>
            <a:pPr>
              <a:lnSpc>
                <a:spcPct val="90000"/>
              </a:lnSpc>
            </a:pPr>
            <a:r>
              <a:rPr lang="en-US" sz="2000" b="1" dirty="0">
                <a:solidFill>
                  <a:schemeClr val="bg1"/>
                </a:solidFill>
              </a:rPr>
              <a:t>Title passing on Registration – </a:t>
            </a:r>
            <a:br>
              <a:rPr lang="en-US" sz="2000" b="1" dirty="0">
                <a:solidFill>
                  <a:schemeClr val="bg1"/>
                </a:solidFill>
              </a:rPr>
            </a:br>
            <a:r>
              <a:rPr lang="en-US" sz="1800" b="1" dirty="0">
                <a:solidFill>
                  <a:schemeClr val="bg1"/>
                </a:solidFill>
              </a:rPr>
              <a:t>A Game Changer in the Conveyancing Process?</a:t>
            </a:r>
            <a:r>
              <a:rPr lang="en-TT" sz="1800" dirty="0">
                <a:solidFill>
                  <a:schemeClr val="bg1"/>
                </a:solidFill>
              </a:rPr>
              <a:t> </a:t>
            </a:r>
            <a:endParaRPr lang="en-TT" sz="2000" dirty="0">
              <a:solidFill>
                <a:schemeClr val="bg1"/>
              </a:solidFill>
            </a:endParaRPr>
          </a:p>
        </p:txBody>
      </p:sp>
      <p:sp>
        <p:nvSpPr>
          <p:cNvPr id="3" name="Subtitle 2"/>
          <p:cNvSpPr>
            <a:spLocks noGrp="1"/>
          </p:cNvSpPr>
          <p:nvPr>
            <p:ph type="subTitle" idx="1"/>
          </p:nvPr>
        </p:nvSpPr>
        <p:spPr>
          <a:xfrm>
            <a:off x="3275347" y="479737"/>
            <a:ext cx="4868541" cy="1478400"/>
          </a:xfrm>
        </p:spPr>
        <p:txBody>
          <a:bodyPr rtlCol="0" anchor="t">
            <a:normAutofit fontScale="92500"/>
          </a:bodyPr>
          <a:lstStyle/>
          <a:p>
            <a:pPr>
              <a:lnSpc>
                <a:spcPct val="90000"/>
              </a:lnSpc>
            </a:pPr>
            <a:r>
              <a:rPr lang="en-US" sz="4300" b="1" dirty="0">
                <a:solidFill>
                  <a:schemeClr val="tx1"/>
                </a:solidFill>
                <a:latin typeface="Times New Roman" panose="02020603050405020304" pitchFamily="18" charset="0"/>
                <a:cs typeface="Times New Roman" panose="02020603050405020304" pitchFamily="18" charset="0"/>
              </a:rPr>
              <a:t> </a:t>
            </a:r>
            <a:r>
              <a:rPr lang="en-US" sz="2600" b="1" dirty="0">
                <a:solidFill>
                  <a:srgbClr val="2B34A3"/>
                </a:solidFill>
                <a:cs typeface="Times New Roman" panose="02020603050405020304" pitchFamily="18" charset="0"/>
              </a:rPr>
              <a:t>Strengthening the Legal Profession</a:t>
            </a:r>
            <a:endParaRPr lang="en-TT" sz="2600" dirty="0">
              <a:solidFill>
                <a:srgbClr val="2B34A3"/>
              </a:solidFill>
              <a:cs typeface="Times New Roman" panose="02020603050405020304" pitchFamily="18" charset="0"/>
            </a:endParaRPr>
          </a:p>
          <a:p>
            <a:pPr>
              <a:lnSpc>
                <a:spcPct val="90000"/>
              </a:lnSpc>
            </a:pPr>
            <a:r>
              <a:rPr lang="en-US" sz="2200" b="1" dirty="0">
                <a:solidFill>
                  <a:srgbClr val="2B34A3"/>
                </a:solidFill>
                <a:cs typeface="Times New Roman" panose="02020603050405020304" pitchFamily="18" charset="0"/>
              </a:rPr>
              <a:t>Building Excellent Attorneys</a:t>
            </a:r>
            <a:endParaRPr lang="en-TT" sz="2200" dirty="0">
              <a:solidFill>
                <a:srgbClr val="2B34A3"/>
              </a:solidFill>
              <a:cs typeface="Times New Roman" panose="02020603050405020304" pitchFamily="18" charset="0"/>
            </a:endParaRPr>
          </a:p>
          <a:p>
            <a:pPr>
              <a:lnSpc>
                <a:spcPct val="90000"/>
              </a:lnSpc>
            </a:pPr>
            <a:r>
              <a:rPr lang="en-US" sz="2200" b="1" dirty="0">
                <a:solidFill>
                  <a:srgbClr val="2B34A3"/>
                </a:solidFill>
                <a:cs typeface="Times New Roman" panose="02020603050405020304" pitchFamily="18" charset="0"/>
              </a:rPr>
              <a:t>Continuing Legal Education</a:t>
            </a:r>
            <a:endParaRPr lang="en-TT" sz="2200" dirty="0">
              <a:solidFill>
                <a:srgbClr val="2B34A3"/>
              </a:solidFill>
              <a:cs typeface="Times New Roman" panose="02020603050405020304" pitchFamily="18" charset="0"/>
            </a:endParaRPr>
          </a:p>
          <a:p>
            <a:pPr algn="l" fontAlgn="auto">
              <a:lnSpc>
                <a:spcPct val="90000"/>
              </a:lnSpc>
              <a:spcAft>
                <a:spcPts val="0"/>
              </a:spcAft>
              <a:defRPr/>
            </a:pPr>
            <a:endParaRPr lang="en-US" sz="600" dirty="0">
              <a:solidFill>
                <a:srgbClr val="FFFFFF"/>
              </a:solidFill>
              <a:ea typeface="+mn-ea"/>
            </a:endParaRPr>
          </a:p>
        </p:txBody>
      </p:sp>
      <p:sp>
        <p:nvSpPr>
          <p:cNvPr id="77" name="Freeform 5">
            <a:extLst>
              <a:ext uri="{FF2B5EF4-FFF2-40B4-BE49-F238E27FC236}">
                <a16:creationId xmlns:a16="http://schemas.microsoft.com/office/drawing/2014/main" id="{297B51BE-333F-42D4-8F2F-4E7CA138FE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686552" y="1654168"/>
            <a:ext cx="616870"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6">
            <a:extLst>
              <a:ext uri="{FF2B5EF4-FFF2-40B4-BE49-F238E27FC236}">
                <a16:creationId xmlns:a16="http://schemas.microsoft.com/office/drawing/2014/main" id="{344B2ABE-82D9-424A-849D-CCB8FC74FB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787606" y="1311136"/>
            <a:ext cx="515815" cy="3820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7">
            <a:extLst>
              <a:ext uri="{FF2B5EF4-FFF2-40B4-BE49-F238E27FC236}">
                <a16:creationId xmlns:a16="http://schemas.microsoft.com/office/drawing/2014/main" id="{3EF6160F-98B4-49C3-89C6-321A969478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787606" y="1126737"/>
            <a:ext cx="260400" cy="36997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52" name="TextBox 4"/>
          <p:cNvSpPr txBox="1">
            <a:spLocks noChangeArrowheads="1"/>
          </p:cNvSpPr>
          <p:nvPr/>
        </p:nvSpPr>
        <p:spPr bwMode="auto">
          <a:xfrm>
            <a:off x="3303421" y="1965843"/>
            <a:ext cx="486854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r>
              <a:rPr lang="en-US" sz="1400" b="1" dirty="0">
                <a:solidFill>
                  <a:srgbClr val="2B34A3"/>
                </a:solidFill>
              </a:rPr>
              <a:t>Thursday 3</a:t>
            </a:r>
            <a:r>
              <a:rPr lang="en-US" sz="1400" b="1" baseline="30000" dirty="0">
                <a:solidFill>
                  <a:srgbClr val="2B34A3"/>
                </a:solidFill>
              </a:rPr>
              <a:t>rd</a:t>
            </a:r>
            <a:r>
              <a:rPr lang="en-US" sz="1400" b="1" dirty="0">
                <a:solidFill>
                  <a:srgbClr val="2B34A3"/>
                </a:solidFill>
              </a:rPr>
              <a:t> September, 2020</a:t>
            </a:r>
            <a:endParaRPr lang="en-US" sz="1400" dirty="0"/>
          </a:p>
        </p:txBody>
      </p:sp>
      <p:pic>
        <p:nvPicPr>
          <p:cNvPr id="13" name="Picture 12" descr="LOGO">
            <a:extLst>
              <a:ext uri="{FF2B5EF4-FFF2-40B4-BE49-F238E27FC236}">
                <a16:creationId xmlns:a16="http://schemas.microsoft.com/office/drawing/2014/main" id="{CB920D2B-87AA-8A43-9EA1-E2786055D16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2485" y="960260"/>
            <a:ext cx="1818652" cy="2468740"/>
          </a:xfrm>
          <a:prstGeom prst="rect">
            <a:avLst/>
          </a:prstGeom>
          <a:noFill/>
        </p:spPr>
      </p:pic>
      <p:sp>
        <p:nvSpPr>
          <p:cNvPr id="4" name="TextBox 3">
            <a:extLst>
              <a:ext uri="{FF2B5EF4-FFF2-40B4-BE49-F238E27FC236}">
                <a16:creationId xmlns:a16="http://schemas.microsoft.com/office/drawing/2014/main" id="{B8652E0D-A0C3-364E-84A8-8AC58E19DDD7}"/>
              </a:ext>
            </a:extLst>
          </p:cNvPr>
          <p:cNvSpPr txBox="1"/>
          <p:nvPr/>
        </p:nvSpPr>
        <p:spPr>
          <a:xfrm>
            <a:off x="537803" y="3933192"/>
            <a:ext cx="2016574" cy="480131"/>
          </a:xfrm>
          <a:prstGeom prst="rect">
            <a:avLst/>
          </a:prstGeom>
          <a:noFill/>
        </p:spPr>
        <p:txBody>
          <a:bodyPr wrap="square" rtlCol="0">
            <a:spAutoFit/>
          </a:bodyPr>
          <a:lstStyle/>
          <a:p>
            <a:pPr algn="ctr">
              <a:lnSpc>
                <a:spcPct val="90000"/>
              </a:lnSpc>
            </a:pPr>
            <a:r>
              <a:rPr lang="en-US" sz="1400" b="1" dirty="0">
                <a:solidFill>
                  <a:srgbClr val="2B34A3"/>
                </a:solidFill>
                <a:latin typeface="+mj-lt"/>
                <a:cs typeface="Times New Roman" panose="02020603050405020304" pitchFamily="18" charset="0"/>
              </a:rPr>
              <a:t>LAW ASSOCIATION OF TRINIDAD AND TOBAGO</a:t>
            </a:r>
            <a:endParaRPr lang="en-TT" sz="1400" b="1" dirty="0">
              <a:solidFill>
                <a:srgbClr val="2B34A3"/>
              </a:solidFill>
              <a:latin typeface="+mj-lt"/>
              <a:cs typeface="Times New Roman" panose="02020603050405020304" pitchFamily="18" charset="0"/>
            </a:endParaRPr>
          </a:p>
        </p:txBody>
      </p:sp>
      <p:sp>
        <p:nvSpPr>
          <p:cNvPr id="5" name="TextBox 4">
            <a:extLst>
              <a:ext uri="{FF2B5EF4-FFF2-40B4-BE49-F238E27FC236}">
                <a16:creationId xmlns:a16="http://schemas.microsoft.com/office/drawing/2014/main" id="{72C8E4A5-867D-9A4C-950F-A2EE73D2B88F}"/>
              </a:ext>
            </a:extLst>
          </p:cNvPr>
          <p:cNvSpPr txBox="1"/>
          <p:nvPr/>
        </p:nvSpPr>
        <p:spPr>
          <a:xfrm>
            <a:off x="3448007" y="2600563"/>
            <a:ext cx="4633965" cy="1938992"/>
          </a:xfrm>
          <a:prstGeom prst="rect">
            <a:avLst/>
          </a:prstGeom>
          <a:noFill/>
        </p:spPr>
        <p:txBody>
          <a:bodyPr wrap="square" rtlCol="0">
            <a:spAutoFit/>
          </a:bodyPr>
          <a:lstStyle/>
          <a:p>
            <a:pPr algn="ctr"/>
            <a:r>
              <a:rPr lang="en-US" sz="1600" b="1" dirty="0">
                <a:solidFill>
                  <a:schemeClr val="bg1"/>
                </a:solidFill>
              </a:rPr>
              <a:t>Act No. 17 of 2020 </a:t>
            </a:r>
            <a:r>
              <a:rPr lang="en-US" b="1" dirty="0">
                <a:solidFill>
                  <a:schemeClr val="bg1"/>
                </a:solidFill>
              </a:rPr>
              <a:t> </a:t>
            </a:r>
          </a:p>
          <a:p>
            <a:pPr algn="ctr"/>
            <a:endParaRPr lang="en-US" b="1" dirty="0">
              <a:solidFill>
                <a:schemeClr val="bg1"/>
              </a:solidFill>
            </a:endParaRPr>
          </a:p>
          <a:p>
            <a:pPr algn="ctr"/>
            <a:r>
              <a:rPr lang="en-US" sz="1600" b="1" dirty="0">
                <a:solidFill>
                  <a:schemeClr val="bg1"/>
                </a:solidFill>
              </a:rPr>
              <a:t>Miscellaneous Provisions (Registrar General, Registration of Deeds, Conveyancing and Law of Property, Real Property, Stamp Duty and Registration of Title to Land) Act</a:t>
            </a:r>
            <a:br>
              <a:rPr lang="en-TT" sz="2400" dirty="0">
                <a:solidFill>
                  <a:schemeClr val="bg1"/>
                </a:solidFill>
              </a:rPr>
            </a:br>
            <a:endParaRPr lang="en-US" sz="2000" dirty="0">
              <a:solidFill>
                <a:schemeClr val="bg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2000" fill="hold"/>
                                        <p:tgtEl>
                                          <p:spTgt spid="3">
                                            <p:txEl>
                                              <p:pRg st="0" end="0"/>
                                            </p:txEl>
                                          </p:spTgt>
                                        </p:tgtEl>
                                      </p:cBhvr>
                                      <p:by x="150000" y="150000"/>
                                    </p:animScale>
                                  </p:childTnLst>
                                </p:cTn>
                              </p:par>
                              <p:par>
                                <p:cTn id="7" presetID="14" presetClass="entr" presetSubtype="1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randombar(horizontal)">
                                      <p:cBhvr>
                                        <p:cTn id="9" dur="500"/>
                                        <p:tgtEl>
                                          <p:spTgt spid="4"/>
                                        </p:tgtEl>
                                      </p:cBhvr>
                                    </p:animEffect>
                                  </p:childTnLst>
                                </p:cTn>
                              </p:par>
                              <p:par>
                                <p:cTn id="10" presetID="6" presetClass="emph" presetSubtype="0" fill="hold" nodeType="withEffect">
                                  <p:stCondLst>
                                    <p:cond delay="0"/>
                                  </p:stCondLst>
                                  <p:childTnLst>
                                    <p:animScale>
                                      <p:cBhvr>
                                        <p:cTn id="11" dur="2000" fill="hold"/>
                                        <p:tgtEl>
                                          <p:spTgt spid="3">
                                            <p:txEl>
                                              <p:pRg st="1" end="1"/>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Overview of two systems of land law in Trinidad and Tobago</a:t>
            </a:r>
            <a:endParaRPr lang="en-TT" dirty="0"/>
          </a:p>
        </p:txBody>
      </p:sp>
      <p:sp>
        <p:nvSpPr>
          <p:cNvPr id="3" name="Content Placeholder 2"/>
          <p:cNvSpPr>
            <a:spLocks noGrp="1"/>
          </p:cNvSpPr>
          <p:nvPr>
            <p:ph idx="1"/>
          </p:nvPr>
        </p:nvSpPr>
        <p:spPr/>
        <p:txBody>
          <a:bodyPr/>
          <a:lstStyle/>
          <a:p>
            <a:pPr marL="0" indent="0">
              <a:buNone/>
            </a:pPr>
            <a:r>
              <a:rPr lang="en-US" dirty="0"/>
              <a:t>There are two systems of law under which land is held in Trinidad and Tobago.</a:t>
            </a:r>
          </a:p>
          <a:p>
            <a:r>
              <a:rPr lang="en-US" dirty="0"/>
              <a:t>The Old Law or Common Law System- this system is governed by the Conveyancing and Law of Property Act Chapter 56:01  - </a:t>
            </a:r>
            <a:r>
              <a:rPr lang="en-US" i="1" dirty="0"/>
              <a:t>In T&amp;T 80% of land falls under this system</a:t>
            </a:r>
          </a:p>
          <a:p>
            <a:r>
              <a:rPr lang="en-US" dirty="0"/>
              <a:t>The Registered Land System governed by the Real Property Act Chapter 56:02 (“RPA”) </a:t>
            </a:r>
          </a:p>
          <a:p>
            <a:endParaRPr lang="en-US" dirty="0"/>
          </a:p>
        </p:txBody>
      </p:sp>
      <p:sp>
        <p:nvSpPr>
          <p:cNvPr id="4" name="TextBox 3">
            <a:extLst>
              <a:ext uri="{FF2B5EF4-FFF2-40B4-BE49-F238E27FC236}">
                <a16:creationId xmlns:a16="http://schemas.microsoft.com/office/drawing/2014/main" id="{37F5C820-B592-2047-9346-0EEAAADB1F38}"/>
              </a:ext>
            </a:extLst>
          </p:cNvPr>
          <p:cNvSpPr txBox="1"/>
          <p:nvPr/>
        </p:nvSpPr>
        <p:spPr>
          <a:xfrm>
            <a:off x="2839453" y="786063"/>
            <a:ext cx="184731" cy="369332"/>
          </a:xfrm>
          <a:prstGeom prst="rect">
            <a:avLst/>
          </a:prstGeom>
          <a:noFill/>
        </p:spPr>
        <p:txBody>
          <a:bodyPr wrap="none" rtlCol="0">
            <a:spAutoFit/>
          </a:bodyPr>
          <a:lstStyle/>
          <a:p>
            <a:endParaRPr lang="en-US" dirty="0"/>
          </a:p>
        </p:txBody>
      </p:sp>
    </p:spTree>
    <p:custDataLst>
      <p:tags r:id="rId1"/>
    </p:custDataLst>
    <p:extLst>
      <p:ext uri="{BB962C8B-B14F-4D97-AF65-F5344CB8AC3E}">
        <p14:creationId xmlns:p14="http://schemas.microsoft.com/office/powerpoint/2010/main" val="1947039483"/>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Overview of two systems of land </a:t>
            </a:r>
            <a:br>
              <a:rPr lang="en-US" sz="3200" b="1" dirty="0"/>
            </a:br>
            <a:r>
              <a:rPr lang="en-US" sz="3200" b="1" dirty="0"/>
              <a:t>in Trinidad and Tobago </a:t>
            </a:r>
            <a:endParaRPr lang="en-US" sz="3200" dirty="0"/>
          </a:p>
        </p:txBody>
      </p:sp>
      <p:sp>
        <p:nvSpPr>
          <p:cNvPr id="3" name="Content Placeholder 2"/>
          <p:cNvSpPr>
            <a:spLocks noGrp="1"/>
          </p:cNvSpPr>
          <p:nvPr>
            <p:ph idx="1"/>
          </p:nvPr>
        </p:nvSpPr>
        <p:spPr>
          <a:xfrm>
            <a:off x="457200" y="1905000"/>
            <a:ext cx="8229600" cy="4419600"/>
          </a:xfrm>
        </p:spPr>
        <p:txBody>
          <a:bodyPr/>
          <a:lstStyle/>
          <a:p>
            <a:pPr marL="0" indent="0">
              <a:buNone/>
            </a:pPr>
            <a:r>
              <a:rPr lang="en-US" b="1" u="sng" dirty="0"/>
              <a:t>The Common Law system (unregistered land): </a:t>
            </a:r>
          </a:p>
          <a:p>
            <a:pPr algn="just"/>
            <a:r>
              <a:rPr lang="en-US" sz="2800" dirty="0"/>
              <a:t>Title passes on execution and delivery of the deed e.g. vendor receives purchase price or consideration and delivers deed to purchaser. </a:t>
            </a:r>
          </a:p>
          <a:p>
            <a:pPr algn="just"/>
            <a:r>
              <a:rPr lang="en-US" sz="2800" dirty="0"/>
              <a:t>Title passes at this stage (with limited exceptions e.g. deed of gift). </a:t>
            </a:r>
          </a:p>
          <a:p>
            <a:pPr algn="just"/>
            <a:r>
              <a:rPr lang="en-US" sz="2800" dirty="0"/>
              <a:t>In other words a deed does not need to be registered </a:t>
            </a:r>
            <a:r>
              <a:rPr lang="en-US" sz="2800" b="1" i="1" u="sng" dirty="0"/>
              <a:t>in order for title to pass</a:t>
            </a:r>
            <a:r>
              <a:rPr lang="en-US" sz="2800" dirty="0"/>
              <a:t>.</a:t>
            </a:r>
          </a:p>
          <a:p>
            <a:pPr algn="just"/>
            <a:r>
              <a:rPr lang="en-US" sz="2800" dirty="0"/>
              <a:t>Unregistered title is not guaranteed by the State.</a:t>
            </a:r>
            <a:endParaRPr lang="en-TT" sz="28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p:txBody>
      </p:sp>
      <p:sp>
        <p:nvSpPr>
          <p:cNvPr id="4" name="TextBox 3">
            <a:extLst>
              <a:ext uri="{FF2B5EF4-FFF2-40B4-BE49-F238E27FC236}">
                <a16:creationId xmlns:a16="http://schemas.microsoft.com/office/drawing/2014/main" id="{7956CE58-726E-C244-80E0-4106E63F9FD8}"/>
              </a:ext>
            </a:extLst>
          </p:cNvPr>
          <p:cNvSpPr txBox="1"/>
          <p:nvPr/>
        </p:nvSpPr>
        <p:spPr>
          <a:xfrm>
            <a:off x="457200" y="1295400"/>
            <a:ext cx="8229600" cy="800219"/>
          </a:xfrm>
          <a:prstGeom prst="rect">
            <a:avLst/>
          </a:prstGeom>
          <a:noFill/>
        </p:spPr>
        <p:txBody>
          <a:bodyPr wrap="square" rtlCol="0">
            <a:spAutoFit/>
          </a:bodyPr>
          <a:lstStyle/>
          <a:p>
            <a:pPr algn="ctr"/>
            <a:r>
              <a:rPr lang="en-US" sz="2800" dirty="0"/>
              <a:t>Passing of Legal Title</a:t>
            </a:r>
          </a:p>
          <a:p>
            <a:endParaRPr lang="en-US" dirty="0"/>
          </a:p>
        </p:txBody>
      </p:sp>
    </p:spTree>
    <p:custDataLst>
      <p:tags r:id="rId1"/>
    </p:custDataLst>
    <p:extLst>
      <p:ext uri="{BB962C8B-B14F-4D97-AF65-F5344CB8AC3E}">
        <p14:creationId xmlns:p14="http://schemas.microsoft.com/office/powerpoint/2010/main" val="70102390"/>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263" y="2229804"/>
            <a:ext cx="8229600" cy="4144997"/>
          </a:xfrm>
        </p:spPr>
        <p:txBody>
          <a:bodyPr/>
          <a:lstStyle/>
          <a:p>
            <a:pPr marL="0" indent="0">
              <a:buNone/>
            </a:pPr>
            <a:r>
              <a:rPr lang="en-US" sz="2400" b="1" u="sng" dirty="0"/>
              <a:t>Registered land/ RPA System:</a:t>
            </a:r>
          </a:p>
          <a:p>
            <a:pPr algn="just"/>
            <a:r>
              <a:rPr lang="en-US" sz="2000" dirty="0"/>
              <a:t>Under this system registration confers ownership or title passes on registration and endorsement of an instrument on the Certificate of Title (“</a:t>
            </a:r>
            <a:r>
              <a:rPr lang="en-US" sz="2000" b="1" dirty="0"/>
              <a:t>COT</a:t>
            </a:r>
            <a:r>
              <a:rPr lang="en-US" sz="2000" dirty="0"/>
              <a:t>”). There is certainty of title.</a:t>
            </a:r>
          </a:p>
          <a:p>
            <a:pPr algn="just"/>
            <a:r>
              <a:rPr lang="en-US" sz="2000" dirty="0"/>
              <a:t>As distinct from unregistered land on completion, the purchase or mortgagee will have custody of the COT.   </a:t>
            </a:r>
          </a:p>
          <a:p>
            <a:pPr algn="just"/>
            <a:r>
              <a:rPr lang="en-US" sz="2000" dirty="0"/>
              <a:t>Control of the COT offers a high degree of protection to the purchaser/mortgagee for the period between completion of the transaction and registration of the instrument as no instrument transferring an interest can be lodged for registration  without the duplicate COT. </a:t>
            </a:r>
          </a:p>
          <a:p>
            <a:pPr algn="just"/>
            <a:r>
              <a:rPr lang="en-US" sz="2000" dirty="0"/>
              <a:t>Registered title is </a:t>
            </a:r>
            <a:r>
              <a:rPr lang="en-US" sz="2000" b="1" i="1" dirty="0"/>
              <a:t>guaranteed by the State</a:t>
            </a:r>
            <a:endParaRPr lang="en-TT" sz="2000" b="1" i="1" dirty="0"/>
          </a:p>
          <a:p>
            <a:pPr marL="0" indent="0">
              <a:buNone/>
            </a:pPr>
            <a:endParaRPr lang="en-US" sz="2800" b="1" i="1" dirty="0"/>
          </a:p>
          <a:p>
            <a:endParaRPr lang="en-US" sz="2800" dirty="0"/>
          </a:p>
          <a:p>
            <a:pPr marL="0" indent="0">
              <a:buNone/>
            </a:pPr>
            <a:endParaRPr lang="en-US" sz="2400" dirty="0"/>
          </a:p>
        </p:txBody>
      </p:sp>
      <p:sp>
        <p:nvSpPr>
          <p:cNvPr id="4" name="Title 1">
            <a:extLst>
              <a:ext uri="{FF2B5EF4-FFF2-40B4-BE49-F238E27FC236}">
                <a16:creationId xmlns:a16="http://schemas.microsoft.com/office/drawing/2014/main" id="{D7B521A5-D99F-DB45-B50A-341389E9D629}"/>
              </a:ext>
            </a:extLst>
          </p:cNvPr>
          <p:cNvSpPr txBox="1">
            <a:spLocks/>
          </p:cNvSpPr>
          <p:nvPr/>
        </p:nvSpPr>
        <p:spPr bwMode="auto">
          <a:xfrm>
            <a:off x="481263" y="390883"/>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1"/>
                </a:solidFill>
                <a:latin typeface="+mj-lt"/>
                <a:ea typeface="ＭＳ Ｐゴシック" charset="0"/>
                <a:cs typeface="+mj-cs"/>
              </a:defRPr>
            </a:lvl1pPr>
            <a:lvl2pPr algn="ctr" rtl="0" fontAlgn="base">
              <a:spcBef>
                <a:spcPct val="0"/>
              </a:spcBef>
              <a:spcAft>
                <a:spcPct val="0"/>
              </a:spcAft>
              <a:defRPr sz="4400">
                <a:solidFill>
                  <a:schemeClr val="tx1"/>
                </a:solidFill>
                <a:latin typeface="Calibri" charset="0"/>
                <a:ea typeface="ＭＳ Ｐゴシック" charset="0"/>
              </a:defRPr>
            </a:lvl2pPr>
            <a:lvl3pPr algn="ctr" rtl="0" fontAlgn="base">
              <a:spcBef>
                <a:spcPct val="0"/>
              </a:spcBef>
              <a:spcAft>
                <a:spcPct val="0"/>
              </a:spcAft>
              <a:defRPr sz="4400">
                <a:solidFill>
                  <a:schemeClr val="tx1"/>
                </a:solidFill>
                <a:latin typeface="Calibri" charset="0"/>
                <a:ea typeface="ＭＳ Ｐゴシック" charset="0"/>
              </a:defRPr>
            </a:lvl3pPr>
            <a:lvl4pPr algn="ctr" rtl="0" fontAlgn="base">
              <a:spcBef>
                <a:spcPct val="0"/>
              </a:spcBef>
              <a:spcAft>
                <a:spcPct val="0"/>
              </a:spcAft>
              <a:defRPr sz="4400">
                <a:solidFill>
                  <a:schemeClr val="tx1"/>
                </a:solidFill>
                <a:latin typeface="Calibri" charset="0"/>
                <a:ea typeface="ＭＳ Ｐゴシック" charset="0"/>
              </a:defRPr>
            </a:lvl4pPr>
            <a:lvl5pPr algn="ctr" rtl="0" fontAlgn="base">
              <a:spcBef>
                <a:spcPct val="0"/>
              </a:spcBef>
              <a:spcAft>
                <a:spcPct val="0"/>
              </a:spcAft>
              <a:defRPr sz="4400">
                <a:solidFill>
                  <a:schemeClr val="tx1"/>
                </a:solidFill>
                <a:latin typeface="Calibri" charset="0"/>
                <a:ea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defRPr>
            </a:lvl9pPr>
          </a:lstStyle>
          <a:p>
            <a:r>
              <a:rPr lang="en-US" sz="3200" b="1" dirty="0"/>
              <a:t>Overview of two systems of land </a:t>
            </a:r>
          </a:p>
          <a:p>
            <a:r>
              <a:rPr lang="en-US" sz="3200" b="1" dirty="0"/>
              <a:t>in Trinidad and Tobago </a:t>
            </a:r>
            <a:endParaRPr lang="en-US" sz="3200" dirty="0"/>
          </a:p>
        </p:txBody>
      </p:sp>
      <p:sp>
        <p:nvSpPr>
          <p:cNvPr id="6" name="TextBox 5">
            <a:extLst>
              <a:ext uri="{FF2B5EF4-FFF2-40B4-BE49-F238E27FC236}">
                <a16:creationId xmlns:a16="http://schemas.microsoft.com/office/drawing/2014/main" id="{A69D8A3B-B0F1-4942-A5C4-28CE7B942022}"/>
              </a:ext>
            </a:extLst>
          </p:cNvPr>
          <p:cNvSpPr txBox="1"/>
          <p:nvPr/>
        </p:nvSpPr>
        <p:spPr>
          <a:xfrm>
            <a:off x="489012" y="1429585"/>
            <a:ext cx="8229600" cy="800219"/>
          </a:xfrm>
          <a:prstGeom prst="rect">
            <a:avLst/>
          </a:prstGeom>
          <a:noFill/>
        </p:spPr>
        <p:txBody>
          <a:bodyPr wrap="square" rtlCol="0">
            <a:spAutoFit/>
          </a:bodyPr>
          <a:lstStyle/>
          <a:p>
            <a:pPr algn="ctr"/>
            <a:r>
              <a:rPr lang="en-US" sz="2800" dirty="0"/>
              <a:t>Passing of Legal Title</a:t>
            </a:r>
          </a:p>
          <a:p>
            <a:endParaRPr lang="en-US" dirty="0"/>
          </a:p>
        </p:txBody>
      </p:sp>
    </p:spTree>
    <p:extLst>
      <p:ext uri="{BB962C8B-B14F-4D97-AF65-F5344CB8AC3E}">
        <p14:creationId xmlns:p14="http://schemas.microsoft.com/office/powerpoint/2010/main" val="2818900991"/>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p:spPr>
        <p:txBody>
          <a:bodyPr/>
          <a:lstStyle/>
          <a:p>
            <a:r>
              <a:rPr lang="en-US" sz="3200" b="1" dirty="0"/>
              <a:t>The effect of the proposed amendments contained in Act No 17 OF 2020 (“The Act”)  - PASSING OF TITLE </a:t>
            </a:r>
            <a:endParaRPr lang="en-TT" sz="3200" dirty="0"/>
          </a:p>
        </p:txBody>
      </p:sp>
      <p:sp>
        <p:nvSpPr>
          <p:cNvPr id="3" name="Content Placeholder 2"/>
          <p:cNvSpPr>
            <a:spLocks noGrp="1"/>
          </p:cNvSpPr>
          <p:nvPr>
            <p:ph idx="1"/>
          </p:nvPr>
        </p:nvSpPr>
        <p:spPr/>
        <p:txBody>
          <a:bodyPr/>
          <a:lstStyle/>
          <a:p>
            <a:pPr marL="0" indent="0">
              <a:buNone/>
            </a:pPr>
            <a:endParaRPr lang="en-US" sz="2400" dirty="0"/>
          </a:p>
          <a:p>
            <a:pPr marL="0" indent="0" algn="just">
              <a:buNone/>
            </a:pPr>
            <a:r>
              <a:rPr lang="en-US" sz="2400" dirty="0"/>
              <a:t>The effect of the proposed amendments would be to import a basic precept of a registered land system into a common law system by title passing only upon registration. </a:t>
            </a:r>
          </a:p>
          <a:p>
            <a:pPr marL="0" indent="0" algn="just">
              <a:buNone/>
            </a:pPr>
            <a:endParaRPr lang="en-US" sz="2400" dirty="0"/>
          </a:p>
          <a:p>
            <a:pPr marL="0" indent="0" algn="just">
              <a:buNone/>
            </a:pPr>
            <a:r>
              <a:rPr lang="en-US" sz="2400" dirty="0"/>
              <a:t>This procedural change in the passing of title completely overhauls the system of Common Law conveyancing practice by introducing a compulsory registration system which, on the face of it, appears to be similar to that which exists under the RPA, but which is not accompanied by the same indefeasibility of title or compensation for loss as prevails under the RPA.</a:t>
            </a:r>
            <a:endParaRPr lang="en-TT" sz="2400" dirty="0"/>
          </a:p>
          <a:p>
            <a:pPr marL="0" indent="0">
              <a:buNone/>
            </a:pPr>
            <a:endParaRPr lang="en-US" sz="2400" dirty="0"/>
          </a:p>
        </p:txBody>
      </p:sp>
    </p:spTree>
    <p:custDataLst>
      <p:tags r:id="rId1"/>
    </p:custDataLst>
    <p:extLst>
      <p:ext uri="{BB962C8B-B14F-4D97-AF65-F5344CB8AC3E}">
        <p14:creationId xmlns:p14="http://schemas.microsoft.com/office/powerpoint/2010/main" val="1235794203"/>
      </p:ext>
    </p:extLst>
  </p:cSld>
  <p:clrMapOvr>
    <a:masterClrMapping/>
  </p:clrMapOvr>
  <p:transition spd="slow">
    <p:wheel spokes="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SECTIONS OF THE ACT RELATING TO THE PASSING OF TITLE:</a:t>
            </a:r>
            <a:endParaRPr lang="en-US" sz="3200" dirty="0"/>
          </a:p>
        </p:txBody>
      </p:sp>
      <p:sp>
        <p:nvSpPr>
          <p:cNvPr id="3" name="Content Placeholder 2"/>
          <p:cNvSpPr>
            <a:spLocks noGrp="1"/>
          </p:cNvSpPr>
          <p:nvPr>
            <p:ph idx="1"/>
          </p:nvPr>
        </p:nvSpPr>
        <p:spPr>
          <a:xfrm>
            <a:off x="457200" y="1600200"/>
            <a:ext cx="8229600" cy="4648200"/>
          </a:xfrm>
        </p:spPr>
        <p:txBody>
          <a:bodyPr/>
          <a:lstStyle/>
          <a:p>
            <a:pPr algn="just"/>
            <a:endParaRPr lang="en-US" sz="2400" dirty="0"/>
          </a:p>
          <a:p>
            <a:pPr algn="just"/>
            <a:r>
              <a:rPr lang="en-US" sz="2400" dirty="0"/>
              <a:t>Clause 4(d) of the Act by which section 3 of the Registration of Deeds Act Chap. 19:06 (“</a:t>
            </a:r>
            <a:r>
              <a:rPr lang="en-US" sz="2400" b="1" dirty="0"/>
              <a:t>the RDA</a:t>
            </a:r>
            <a:r>
              <a:rPr lang="en-US" sz="2400" dirty="0"/>
              <a:t>”) is amended.</a:t>
            </a:r>
            <a:endParaRPr lang="en-TT" sz="2400" dirty="0"/>
          </a:p>
          <a:p>
            <a:pPr algn="just"/>
            <a:r>
              <a:rPr lang="en-US" sz="2400" dirty="0"/>
              <a:t>This section introduces the new legal term of a “registrable document” at section 3(2) which stipulates that “every </a:t>
            </a:r>
            <a:r>
              <a:rPr lang="en-US" sz="2400" u="sng" dirty="0"/>
              <a:t>registrable document </a:t>
            </a:r>
            <a:r>
              <a:rPr lang="en-US" sz="2400" dirty="0"/>
              <a:t>executed in T&amp;T or elsewhere shall in addition to all other requirements of this Act, be registered under this Act in order to be </a:t>
            </a:r>
            <a:r>
              <a:rPr lang="en-US" sz="2400" i="1" u="sng" dirty="0"/>
              <a:t>valid and effectual in law </a:t>
            </a:r>
            <a:r>
              <a:rPr lang="en-US" sz="2400" dirty="0"/>
              <a:t>for all purposes, including the creation, transfer or conveyance of land.” </a:t>
            </a:r>
            <a:r>
              <a:rPr lang="en-US" sz="2000" b="1" i="1" dirty="0"/>
              <a:t>(emphasis added)</a:t>
            </a:r>
            <a:endParaRPr lang="en-TT" sz="2000" b="1" i="1" dirty="0"/>
          </a:p>
          <a:p>
            <a:pPr marL="0" indent="0">
              <a:buNone/>
            </a:pPr>
            <a:endParaRPr lang="en-US" sz="2800" dirty="0"/>
          </a:p>
        </p:txBody>
      </p:sp>
    </p:spTree>
    <p:custDataLst>
      <p:tags r:id="rId1"/>
    </p:custDataLst>
    <p:extLst>
      <p:ext uri="{BB962C8B-B14F-4D97-AF65-F5344CB8AC3E}">
        <p14:creationId xmlns:p14="http://schemas.microsoft.com/office/powerpoint/2010/main" val="34711610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xmlns:p14="http://schemas.microsoft.com/office/powerpoint/2010/mai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SECTIONS OF THE ACT RELATING TO THE PASSING OF TITLE:</a:t>
            </a:r>
            <a:endParaRPr lang="en-TT" sz="3200" dirty="0"/>
          </a:p>
        </p:txBody>
      </p:sp>
      <p:sp>
        <p:nvSpPr>
          <p:cNvPr id="3" name="Content Placeholder 2"/>
          <p:cNvSpPr>
            <a:spLocks noGrp="1"/>
          </p:cNvSpPr>
          <p:nvPr>
            <p:ph idx="1"/>
          </p:nvPr>
        </p:nvSpPr>
        <p:spPr>
          <a:xfrm>
            <a:off x="457200" y="2092270"/>
            <a:ext cx="8229600" cy="4525963"/>
          </a:xfrm>
        </p:spPr>
        <p:txBody>
          <a:bodyPr/>
          <a:lstStyle/>
          <a:p>
            <a:pPr marL="0" indent="0" algn="just">
              <a:buNone/>
            </a:pPr>
            <a:r>
              <a:rPr lang="en-US" sz="1800" dirty="0"/>
              <a:t>The new Section (2A) of the RDA provides as follows: </a:t>
            </a:r>
            <a:endParaRPr lang="en-TT" sz="1800" dirty="0"/>
          </a:p>
          <a:p>
            <a:pPr algn="just"/>
            <a:r>
              <a:rPr lang="en-US" sz="1800" dirty="0"/>
              <a:t>“(2A) For the purposes of Parts IV and V—</a:t>
            </a:r>
            <a:endParaRPr lang="en-TT" sz="1800" dirty="0"/>
          </a:p>
          <a:p>
            <a:pPr algn="just"/>
            <a:r>
              <a:rPr lang="en-US" sz="1800" dirty="0"/>
              <a:t>“registrable document” means a written instrument to create, transfer or convey any interest in land and includes every—</a:t>
            </a:r>
            <a:endParaRPr lang="en-TT" sz="1800" dirty="0"/>
          </a:p>
          <a:p>
            <a:pPr algn="just"/>
            <a:r>
              <a:rPr lang="en-US" sz="1800" dirty="0"/>
              <a:t> (a) conveyance of land required to be by Deed and registered under section 10 of the Conveyancing and Law of Property Act;</a:t>
            </a:r>
            <a:endParaRPr lang="en-TT" sz="1800" dirty="0"/>
          </a:p>
          <a:p>
            <a:pPr algn="just"/>
            <a:r>
              <a:rPr lang="en-US" sz="1800" dirty="0"/>
              <a:t>(b) instrument to be registered under the Real Property Act;</a:t>
            </a:r>
            <a:endParaRPr lang="en-TT" sz="1800" dirty="0"/>
          </a:p>
          <a:p>
            <a:pPr algn="just"/>
            <a:r>
              <a:rPr lang="en-US" sz="1800" dirty="0"/>
              <a:t>(c) Deed of assent;</a:t>
            </a:r>
            <a:endParaRPr lang="en-TT" sz="1800" dirty="0"/>
          </a:p>
          <a:p>
            <a:pPr algn="just"/>
            <a:r>
              <a:rPr lang="en-US" sz="1800" dirty="0"/>
              <a:t>(d) Deed of gift or settlement; or</a:t>
            </a:r>
            <a:endParaRPr lang="en-TT" sz="1800" dirty="0"/>
          </a:p>
          <a:p>
            <a:pPr algn="just"/>
            <a:r>
              <a:rPr lang="en-US" sz="1800" dirty="0"/>
              <a:t>(e) instrument of trust,</a:t>
            </a:r>
            <a:endParaRPr lang="en-TT" sz="1800" dirty="0"/>
          </a:p>
          <a:p>
            <a:pPr algn="just"/>
            <a:r>
              <a:rPr lang="en-US" sz="1800" dirty="0"/>
              <a:t>but does not include—</a:t>
            </a:r>
            <a:endParaRPr lang="en-TT" sz="1800" dirty="0"/>
          </a:p>
          <a:p>
            <a:pPr algn="just"/>
            <a:r>
              <a:rPr lang="en-US" sz="1800" dirty="0"/>
              <a:t>(f) a contract or agreement for the sale or other disposition of land including a Deed of Agreement for sale; or</a:t>
            </a:r>
            <a:endParaRPr lang="en-TT" sz="1800" dirty="0"/>
          </a:p>
          <a:p>
            <a:pPr algn="just"/>
            <a:r>
              <a:rPr lang="en-US" sz="1800" dirty="0"/>
              <a:t> (g) such other document as the Minister may by Order prescribe.</a:t>
            </a:r>
            <a:endParaRPr lang="en-TT" sz="1800" dirty="0"/>
          </a:p>
          <a:p>
            <a:pPr marL="0" indent="0">
              <a:buNone/>
            </a:pPr>
            <a:r>
              <a:rPr lang="en-US" sz="2400" dirty="0"/>
              <a:t>  </a:t>
            </a:r>
          </a:p>
          <a:p>
            <a:pPr marL="0" indent="0">
              <a:buNone/>
            </a:pPr>
            <a:endParaRPr lang="en-US" sz="2000" dirty="0"/>
          </a:p>
          <a:p>
            <a:pPr marL="0" indent="0">
              <a:buNone/>
            </a:pPr>
            <a:endParaRPr lang="en-US" sz="2000" dirty="0"/>
          </a:p>
        </p:txBody>
      </p:sp>
      <p:sp>
        <p:nvSpPr>
          <p:cNvPr id="4" name="TextBox 3">
            <a:extLst>
              <a:ext uri="{FF2B5EF4-FFF2-40B4-BE49-F238E27FC236}">
                <a16:creationId xmlns:a16="http://schemas.microsoft.com/office/drawing/2014/main" id="{496DB29B-509E-964A-871B-66F2074A16E6}"/>
              </a:ext>
            </a:extLst>
          </p:cNvPr>
          <p:cNvSpPr txBox="1"/>
          <p:nvPr/>
        </p:nvSpPr>
        <p:spPr>
          <a:xfrm>
            <a:off x="571500" y="1565100"/>
            <a:ext cx="8001000" cy="369332"/>
          </a:xfrm>
          <a:prstGeom prst="rect">
            <a:avLst/>
          </a:prstGeom>
          <a:noFill/>
        </p:spPr>
        <p:txBody>
          <a:bodyPr wrap="square" rtlCol="0">
            <a:spAutoFit/>
          </a:bodyPr>
          <a:lstStyle/>
          <a:p>
            <a:r>
              <a:rPr lang="en-US" b="1" dirty="0"/>
              <a:t>What is a Registrable Document?</a:t>
            </a:r>
          </a:p>
        </p:txBody>
      </p:sp>
    </p:spTree>
    <p:custDataLst>
      <p:tags r:id="rId1"/>
    </p:custDataLst>
    <p:extLst>
      <p:ext uri="{BB962C8B-B14F-4D97-AF65-F5344CB8AC3E}">
        <p14:creationId xmlns:p14="http://schemas.microsoft.com/office/powerpoint/2010/main" val="226253912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xmlns:p14="http://schemas.microsoft.com/office/powerpoint/2010/mai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SECTIONS OF THE ACT RELATING TO THE PASSING OF TITLE:</a:t>
            </a:r>
            <a:endParaRPr lang="en-TT" sz="3200" dirty="0"/>
          </a:p>
        </p:txBody>
      </p:sp>
      <p:sp>
        <p:nvSpPr>
          <p:cNvPr id="3" name="Content Placeholder 2"/>
          <p:cNvSpPr>
            <a:spLocks noGrp="1"/>
          </p:cNvSpPr>
          <p:nvPr>
            <p:ph idx="1"/>
          </p:nvPr>
        </p:nvSpPr>
        <p:spPr/>
        <p:txBody>
          <a:bodyPr/>
          <a:lstStyle/>
          <a:p>
            <a:pPr marL="0" indent="0" algn="just">
              <a:buNone/>
            </a:pPr>
            <a:r>
              <a:rPr lang="en-US" sz="2400" b="1" dirty="0"/>
              <a:t>When does  a Registrable Document take effect?</a:t>
            </a:r>
          </a:p>
          <a:p>
            <a:pPr marL="0" indent="0" algn="just">
              <a:buNone/>
            </a:pPr>
            <a:endParaRPr lang="en-US" sz="2400" b="1" dirty="0"/>
          </a:p>
          <a:p>
            <a:pPr lvl="0" algn="just"/>
            <a:r>
              <a:rPr lang="en-US" sz="2400" dirty="0"/>
              <a:t>The introduction of Section 3(2) of the Registration of Deeds Act requires the registration of every registrable document </a:t>
            </a:r>
            <a:r>
              <a:rPr lang="en-US" sz="2400" b="1" dirty="0"/>
              <a:t>“in order to be </a:t>
            </a:r>
            <a:r>
              <a:rPr lang="en-US" sz="2400" b="1" u="sng" dirty="0"/>
              <a:t>valid and effectual in law</a:t>
            </a:r>
            <a:r>
              <a:rPr lang="en-US" sz="2400" b="1" dirty="0"/>
              <a:t> for all purposes, including the creation, transfer or conveyance of land”.  </a:t>
            </a:r>
            <a:r>
              <a:rPr lang="en-US" sz="2400" dirty="0"/>
              <a:t>The words </a:t>
            </a:r>
            <a:r>
              <a:rPr lang="en-US" sz="2400" i="1" dirty="0"/>
              <a:t>“valid and effectual in law”</a:t>
            </a:r>
            <a:r>
              <a:rPr lang="en-US" sz="2400" dirty="0"/>
              <a:t> are considered to be vague and unclear and could seem to not recognize the </a:t>
            </a:r>
            <a:r>
              <a:rPr lang="en-US" sz="2400" b="1" dirty="0"/>
              <a:t>equitable</a:t>
            </a:r>
            <a:r>
              <a:rPr lang="en-US" sz="2400" dirty="0"/>
              <a:t> interest in the property obtained by a Purchaser on even signing of a sale agreement and paying a deposit towards purchase of the property.</a:t>
            </a:r>
            <a:endParaRPr lang="en-TT" sz="2400" dirty="0"/>
          </a:p>
          <a:p>
            <a:pPr marL="0" indent="0">
              <a:buNone/>
            </a:pPr>
            <a:endParaRPr lang="en-US" sz="2000" dirty="0"/>
          </a:p>
          <a:p>
            <a:pPr marL="0" indent="0">
              <a:buNone/>
            </a:pPr>
            <a:endParaRPr lang="en-US" sz="2000" dirty="0"/>
          </a:p>
          <a:p>
            <a:pPr marL="0" indent="0">
              <a:buNone/>
            </a:pPr>
            <a:endParaRPr lang="en-US" dirty="0"/>
          </a:p>
        </p:txBody>
      </p:sp>
    </p:spTree>
    <p:extLst>
      <p:ext uri="{BB962C8B-B14F-4D97-AF65-F5344CB8AC3E}">
        <p14:creationId xmlns:p14="http://schemas.microsoft.com/office/powerpoint/2010/main" val="3182901011"/>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7F33F-865D-ED49-AD46-A314CACAD24B}"/>
              </a:ext>
            </a:extLst>
          </p:cNvPr>
          <p:cNvSpPr>
            <a:spLocks noGrp="1"/>
          </p:cNvSpPr>
          <p:nvPr>
            <p:ph type="title"/>
          </p:nvPr>
        </p:nvSpPr>
        <p:spPr/>
        <p:txBody>
          <a:bodyPr/>
          <a:lstStyle/>
          <a:p>
            <a:r>
              <a:rPr lang="en-US" b="1" dirty="0"/>
              <a:t>SECTIONS OF THE ACT RELATING TO THE PASSING OF TITLE:</a:t>
            </a:r>
            <a:endParaRPr lang="en-US" dirty="0"/>
          </a:p>
        </p:txBody>
      </p:sp>
      <p:sp>
        <p:nvSpPr>
          <p:cNvPr id="4" name="Rectangle 3">
            <a:extLst>
              <a:ext uri="{FF2B5EF4-FFF2-40B4-BE49-F238E27FC236}">
                <a16:creationId xmlns:a16="http://schemas.microsoft.com/office/drawing/2014/main" id="{181AD204-4295-6E48-8319-283D88BA67A4}"/>
              </a:ext>
            </a:extLst>
          </p:cNvPr>
          <p:cNvSpPr/>
          <p:nvPr/>
        </p:nvSpPr>
        <p:spPr>
          <a:xfrm>
            <a:off x="457200" y="1600200"/>
            <a:ext cx="8229600" cy="3877985"/>
          </a:xfrm>
          <a:prstGeom prst="rect">
            <a:avLst/>
          </a:prstGeom>
        </p:spPr>
        <p:txBody>
          <a:bodyPr wrap="square">
            <a:spAutoFit/>
          </a:bodyPr>
          <a:lstStyle/>
          <a:p>
            <a:pPr algn="just"/>
            <a:r>
              <a:rPr lang="en-US" sz="2400" b="1" dirty="0">
                <a:latin typeface="+mn-lt"/>
              </a:rPr>
              <a:t>Uncertainty created by Section 15D(1)</a:t>
            </a:r>
          </a:p>
          <a:p>
            <a:pPr algn="just"/>
            <a:endParaRPr lang="en-US" sz="2400" b="1" dirty="0">
              <a:latin typeface="+mn-lt"/>
            </a:endParaRPr>
          </a:p>
          <a:p>
            <a:pPr algn="just"/>
            <a:r>
              <a:rPr lang="en-US" sz="2200" dirty="0">
                <a:latin typeface="+mn-lt"/>
              </a:rPr>
              <a:t>Section 15D(1) requires that an Attorney-at-Law who prepares a registrable document shall ensure it relates to a contract or agreement for sale that is registered in accordance with Section 15B or 15C otherwise the registrable document shall be </a:t>
            </a:r>
            <a:r>
              <a:rPr lang="en-US" sz="2200" b="1" dirty="0">
                <a:latin typeface="+mn-lt"/>
              </a:rPr>
              <a:t>voidable </a:t>
            </a:r>
            <a:r>
              <a:rPr lang="en-US" sz="2200" dirty="0">
                <a:latin typeface="+mn-lt"/>
              </a:rPr>
              <a:t>(Section 15D(3)).</a:t>
            </a:r>
          </a:p>
          <a:p>
            <a:pPr lvl="1" algn="just"/>
            <a:r>
              <a:rPr lang="en-US" sz="2200" dirty="0">
                <a:latin typeface="+mn-lt"/>
              </a:rPr>
              <a:t>It is unclear </a:t>
            </a:r>
          </a:p>
          <a:p>
            <a:pPr marL="1257300" lvl="2" indent="-342900" algn="just">
              <a:buFont typeface="Arial" panose="020B0604020202020204" pitchFamily="34" charset="0"/>
              <a:buChar char="•"/>
            </a:pPr>
            <a:r>
              <a:rPr lang="en-US" sz="2200" dirty="0">
                <a:latin typeface="+mn-lt"/>
              </a:rPr>
              <a:t>Who is entitled to void the registrable document?;</a:t>
            </a:r>
          </a:p>
          <a:p>
            <a:pPr marL="1257300" lvl="2" indent="-342900" algn="just">
              <a:buFont typeface="Arial" panose="020B0604020202020204" pitchFamily="34" charset="0"/>
              <a:buChar char="•"/>
            </a:pPr>
            <a:r>
              <a:rPr lang="en-US" sz="2200" dirty="0">
                <a:latin typeface="+mn-lt"/>
              </a:rPr>
              <a:t>What would be the consequences of such action?;</a:t>
            </a:r>
          </a:p>
          <a:p>
            <a:pPr marL="1257300" lvl="2" indent="-342900" algn="just">
              <a:buFont typeface="Arial" panose="020B0604020202020204" pitchFamily="34" charset="0"/>
              <a:buChar char="•"/>
            </a:pPr>
            <a:r>
              <a:rPr lang="en-US" sz="2200" dirty="0">
                <a:latin typeface="+mn-lt"/>
              </a:rPr>
              <a:t>Whether this result in a break in the chain of title to the detriment of subsequent title holders e.g. mortgagees? </a:t>
            </a:r>
          </a:p>
        </p:txBody>
      </p:sp>
    </p:spTree>
    <p:extLst>
      <p:ext uri="{BB962C8B-B14F-4D97-AF65-F5344CB8AC3E}">
        <p14:creationId xmlns:p14="http://schemas.microsoft.com/office/powerpoint/2010/main" val="3121240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sz="3200" b="1" dirty="0"/>
              <a:t>SECTIONS OF THE ACT RELATING TO THE PASSING OF TITLE:</a:t>
            </a:r>
            <a:endParaRPr lang="en-US" sz="3200" dirty="0"/>
          </a:p>
        </p:txBody>
      </p:sp>
      <p:sp>
        <p:nvSpPr>
          <p:cNvPr id="3" name="Content Placeholder 2"/>
          <p:cNvSpPr>
            <a:spLocks noGrp="1"/>
          </p:cNvSpPr>
          <p:nvPr>
            <p:ph idx="1"/>
          </p:nvPr>
        </p:nvSpPr>
        <p:spPr>
          <a:xfrm>
            <a:off x="152400" y="1588168"/>
            <a:ext cx="8534400" cy="4279232"/>
          </a:xfrm>
        </p:spPr>
        <p:txBody>
          <a:bodyPr/>
          <a:lstStyle/>
          <a:p>
            <a:pPr marL="0" indent="0" algn="just">
              <a:buNone/>
            </a:pPr>
            <a:r>
              <a:rPr lang="en-US" sz="2800" b="1" dirty="0"/>
              <a:t>Present framework</a:t>
            </a:r>
            <a:r>
              <a:rPr lang="en-US" sz="2400" dirty="0"/>
              <a:t>:</a:t>
            </a:r>
          </a:p>
          <a:p>
            <a:pPr algn="just"/>
            <a:r>
              <a:rPr lang="en-US" sz="2400" dirty="0"/>
              <a:t>The current system under the CLPA (before amendment) is that the legal title of the Vendor in property passes to the Purchaser when the deed of conveyance is signed and delivered.  Simply put, delivery occurs when the deed is executed AND the Purchaser has paid the Vendor for the property in full.  At that moment, legal title passes to the Purchaser who can now rely on the executed unregistered deed as evidence of his legal ownership of the property. </a:t>
            </a:r>
          </a:p>
          <a:p>
            <a:pPr algn="just"/>
            <a:r>
              <a:rPr lang="en-US" sz="2400" dirty="0"/>
              <a:t>Registration determines priority as a registered deed will take priority over an unregistered one. </a:t>
            </a:r>
          </a:p>
          <a:p>
            <a:endParaRPr lang="en-TT" sz="2000" dirty="0"/>
          </a:p>
          <a:p>
            <a:pPr marL="0" indent="0">
              <a:buNone/>
            </a:pPr>
            <a:endParaRPr lang="en-US" sz="2400" dirty="0"/>
          </a:p>
        </p:txBody>
      </p:sp>
    </p:spTree>
    <p:extLst>
      <p:ext uri="{BB962C8B-B14F-4D97-AF65-F5344CB8AC3E}">
        <p14:creationId xmlns:p14="http://schemas.microsoft.com/office/powerpoint/2010/main" val="394683537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xmlns:p14="http://schemas.microsoft.com/office/powerpoint/2010/mai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sz="3200" b="1" dirty="0"/>
              <a:t>SECTIONS OF THE ACT RELATING TO THE PASSING OF TITLE:</a:t>
            </a:r>
            <a:endParaRPr lang="en-US" sz="3200" dirty="0"/>
          </a:p>
        </p:txBody>
      </p:sp>
      <p:sp>
        <p:nvSpPr>
          <p:cNvPr id="3" name="Content Placeholder 2"/>
          <p:cNvSpPr>
            <a:spLocks noGrp="1"/>
          </p:cNvSpPr>
          <p:nvPr>
            <p:ph idx="1"/>
          </p:nvPr>
        </p:nvSpPr>
        <p:spPr>
          <a:xfrm>
            <a:off x="172453" y="1289384"/>
            <a:ext cx="8534400" cy="5293978"/>
          </a:xfrm>
        </p:spPr>
        <p:txBody>
          <a:bodyPr/>
          <a:lstStyle/>
          <a:p>
            <a:pPr marL="0" lvl="0" indent="0" algn="just">
              <a:buNone/>
            </a:pPr>
            <a:r>
              <a:rPr lang="en-US" sz="2400" b="1" dirty="0"/>
              <a:t>Proposed changes:</a:t>
            </a:r>
            <a:endParaRPr lang="en-US" sz="2800" b="1" dirty="0"/>
          </a:p>
          <a:p>
            <a:pPr lvl="0" algn="just"/>
            <a:r>
              <a:rPr lang="en-US" sz="2200" dirty="0"/>
              <a:t>Under the proposed legislation a deed must be registered in order to be valid and effectual in law for all purposes including the creation, transfer or conveyance of land. The Purchaser will obtain only an equitable title and the deed will have no effect in law until registered.  </a:t>
            </a:r>
          </a:p>
          <a:p>
            <a:pPr lvl="0" algn="just"/>
            <a:r>
              <a:rPr lang="en-US" sz="2200" dirty="0"/>
              <a:t>Questions will clearly arise as to what are the rights and liabilities of the parties in the intervening period between  the execution of the deed, payment of the purchase price and delivery of a deed by the Vendor to the Purchaser and the actual registration of the deed with the Registrar General’s Office referred to as “the registration gap”.</a:t>
            </a:r>
          </a:p>
          <a:p>
            <a:pPr lvl="0" algn="just"/>
            <a:r>
              <a:rPr lang="en-US" sz="2200" dirty="0"/>
              <a:t> There are many instances in which a deed cannot be registered as soon as the matter is completed which may not be due to the fault of either the Purchaser’s Attorney or the Mortgagee’s Attorney (where there is a related mortgage). </a:t>
            </a:r>
            <a:endParaRPr lang="en-TT" sz="2200" dirty="0"/>
          </a:p>
          <a:p>
            <a:pPr marL="0" indent="0">
              <a:buNone/>
            </a:pPr>
            <a:endParaRPr lang="en-US" sz="2400" dirty="0"/>
          </a:p>
          <a:p>
            <a:endParaRPr lang="en-TT" sz="2000" dirty="0"/>
          </a:p>
          <a:p>
            <a:pPr marL="0" indent="0">
              <a:buNone/>
            </a:pPr>
            <a:endParaRPr lang="en-US" sz="2400" dirty="0"/>
          </a:p>
        </p:txBody>
      </p:sp>
    </p:spTree>
    <p:extLst>
      <p:ext uri="{BB962C8B-B14F-4D97-AF65-F5344CB8AC3E}">
        <p14:creationId xmlns:p14="http://schemas.microsoft.com/office/powerpoint/2010/main" val="340890735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xmlns:p14="http://schemas.microsoft.com/office/powerpoint/2010/mai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258309"/>
            <a:ext cx="8229600" cy="1143000"/>
          </a:xfrm>
        </p:spPr>
        <p:txBody>
          <a:bodyPr anchor="t"/>
          <a:lstStyle/>
          <a:p>
            <a:r>
              <a:rPr lang="en-US" sz="3200" b="1" dirty="0"/>
              <a:t>TIME FOR REGISTRATION </a:t>
            </a:r>
            <a:br>
              <a:rPr lang="en-US" sz="3200" b="1" dirty="0"/>
            </a:br>
            <a:r>
              <a:rPr lang="en-US" sz="3200" b="1" dirty="0"/>
              <a:t>OF A REGISTRABLE DOCUMENT</a:t>
            </a:r>
            <a:br>
              <a:rPr lang="en-TT" sz="3200" dirty="0"/>
            </a:br>
            <a:endParaRPr lang="en-US" sz="3200" dirty="0"/>
          </a:p>
        </p:txBody>
      </p:sp>
      <p:sp>
        <p:nvSpPr>
          <p:cNvPr id="3" name="Content Placeholder 2"/>
          <p:cNvSpPr>
            <a:spLocks noGrp="1"/>
          </p:cNvSpPr>
          <p:nvPr>
            <p:ph idx="1"/>
          </p:nvPr>
        </p:nvSpPr>
        <p:spPr>
          <a:xfrm>
            <a:off x="457200" y="1401309"/>
            <a:ext cx="8229600" cy="5410200"/>
          </a:xfrm>
        </p:spPr>
        <p:txBody>
          <a:bodyPr/>
          <a:lstStyle/>
          <a:p>
            <a:pPr marL="0" indent="0" algn="just">
              <a:buNone/>
            </a:pPr>
            <a:r>
              <a:rPr lang="en-US" dirty="0"/>
              <a:t>The recent amendments to the new sections 15F and G of the RDA require registration of a registrable document </a:t>
            </a:r>
            <a:r>
              <a:rPr lang="en-US" b="1" dirty="0"/>
              <a:t>within 12 months</a:t>
            </a:r>
            <a:r>
              <a:rPr lang="en-US" dirty="0"/>
              <a:t> of its signing and delivery </a:t>
            </a:r>
            <a:r>
              <a:rPr lang="en-US" u="sng" dirty="0"/>
              <a:t>or </a:t>
            </a:r>
            <a:r>
              <a:rPr lang="en-US" i="1" u="sng" dirty="0"/>
              <a:t>of “its delivery out of escrow</a:t>
            </a:r>
            <a:r>
              <a:rPr lang="en-US" i="1" dirty="0"/>
              <a:t>”</a:t>
            </a:r>
            <a:r>
              <a:rPr lang="en-US" dirty="0"/>
              <a:t>. </a:t>
            </a:r>
          </a:p>
          <a:p>
            <a:pPr marL="0" indent="0" algn="just">
              <a:buNone/>
            </a:pPr>
            <a:r>
              <a:rPr lang="en-US" dirty="0"/>
              <a:t>Unless registration occurs </a:t>
            </a:r>
            <a:r>
              <a:rPr lang="en-US" b="1" dirty="0"/>
              <a:t>within 14 days</a:t>
            </a:r>
            <a:r>
              <a:rPr lang="en-US" dirty="0"/>
              <a:t> of the execution of the deed by all parties, a notice of execution must be filed in accordance with section 15E of the RDA</a:t>
            </a:r>
            <a:endParaRPr lang="en-US" sz="2400" dirty="0"/>
          </a:p>
        </p:txBody>
      </p:sp>
    </p:spTree>
    <p:custDataLst>
      <p:tags r:id="rId1"/>
    </p:custDataLst>
    <p:extLst>
      <p:ext uri="{BB962C8B-B14F-4D97-AF65-F5344CB8AC3E}">
        <p14:creationId xmlns:p14="http://schemas.microsoft.com/office/powerpoint/2010/main" val="3088580907"/>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SPECIFIC EXAMPLES OF THE POSSIBLE IMPACT ON THE CURRENT CONVEYANCING PRACTICE</a:t>
            </a:r>
            <a:endParaRPr lang="en-US" sz="3200" dirty="0"/>
          </a:p>
        </p:txBody>
      </p:sp>
      <p:sp>
        <p:nvSpPr>
          <p:cNvPr id="3" name="Content Placeholder 2"/>
          <p:cNvSpPr>
            <a:spLocks noGrp="1"/>
          </p:cNvSpPr>
          <p:nvPr>
            <p:ph idx="1"/>
          </p:nvPr>
        </p:nvSpPr>
        <p:spPr>
          <a:xfrm>
            <a:off x="457200" y="1600200"/>
            <a:ext cx="8229600" cy="4983162"/>
          </a:xfrm>
        </p:spPr>
        <p:txBody>
          <a:bodyPr/>
          <a:lstStyle/>
          <a:p>
            <a:pPr marL="0" lvl="0" indent="0" algn="just">
              <a:buNone/>
            </a:pPr>
            <a:r>
              <a:rPr lang="en-US" sz="2400" b="1" u="sng" dirty="0"/>
              <a:t>1. Where a property owner resides or works abroad and the documents are executed outside of Trinidad and Tobago.  </a:t>
            </a:r>
            <a:endParaRPr lang="en-TT" sz="2400" b="1" u="sng" dirty="0"/>
          </a:p>
          <a:p>
            <a:pPr lvl="0" algn="just"/>
            <a:r>
              <a:rPr lang="en-US" sz="2000" dirty="0"/>
              <a:t>In a situation where the Vendor is abroad once the deed is executed and the purchase price paid the Purchaser is under the CLPA deemed to be the legal owner. </a:t>
            </a:r>
          </a:p>
          <a:p>
            <a:pPr lvl="0" algn="just"/>
            <a:r>
              <a:rPr lang="en-US" sz="2000" dirty="0"/>
              <a:t>In many transactions, practitioners experience situations which involve executions out of the jurisdiction which inadvertently causes delays in registration as a result of the time frame involved in receiving the deed (especially if not sent by an international courier but by registered post) or further if the deed has to be returned to the party residing abroad and the Notary or Witness cannot be readily located. </a:t>
            </a:r>
          </a:p>
          <a:p>
            <a:pPr lvl="0" algn="just"/>
            <a:r>
              <a:rPr lang="en-US" sz="2000" dirty="0"/>
              <a:t>Further delays are often occasioned if the Attorney failed to detect a minor discrepancy in the Witness Declaration or Notarial Certificate and the deed is rejected for registration</a:t>
            </a:r>
            <a:r>
              <a:rPr lang="en-US" sz="2400" dirty="0"/>
              <a:t>. </a:t>
            </a:r>
            <a:endParaRPr lang="en-TT" sz="2400" dirty="0"/>
          </a:p>
        </p:txBody>
      </p:sp>
    </p:spTree>
    <p:custDataLst>
      <p:tags r:id="rId1"/>
    </p:custDataLst>
    <p:extLst>
      <p:ext uri="{BB962C8B-B14F-4D97-AF65-F5344CB8AC3E}">
        <p14:creationId xmlns:p14="http://schemas.microsoft.com/office/powerpoint/2010/main" val="374941884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SPECIFIC EXAMPLES OF THE POSSIBLE IMPACT ON THE CURRENT CONVEYANCING PRACTICE</a:t>
            </a:r>
            <a:endParaRPr lang="en-US" sz="3200" dirty="0"/>
          </a:p>
        </p:txBody>
      </p:sp>
      <p:sp>
        <p:nvSpPr>
          <p:cNvPr id="3" name="Content Placeholder 2"/>
          <p:cNvSpPr>
            <a:spLocks noGrp="1"/>
          </p:cNvSpPr>
          <p:nvPr>
            <p:ph idx="1"/>
          </p:nvPr>
        </p:nvSpPr>
        <p:spPr>
          <a:xfrm>
            <a:off x="457200" y="1600200"/>
            <a:ext cx="8229600" cy="4983162"/>
          </a:xfrm>
        </p:spPr>
        <p:txBody>
          <a:bodyPr/>
          <a:lstStyle/>
          <a:p>
            <a:pPr marL="0" lvl="0" indent="0" algn="just">
              <a:buNone/>
            </a:pPr>
            <a:r>
              <a:rPr lang="en-US" sz="2400" b="1" u="sng" dirty="0"/>
              <a:t>2. Vendor dying during the registration gap. Is the deed effectual in law?</a:t>
            </a:r>
            <a:endParaRPr lang="en-TT" sz="2400" b="1" u="sng" dirty="0"/>
          </a:p>
          <a:p>
            <a:pPr lvl="0" algn="just"/>
            <a:r>
              <a:rPr lang="en-US" sz="2000" dirty="0"/>
              <a:t>Under the existing legislation a deed executed by a Vendor who subsequently dies prior to registration would already take effect in law to pass title to the Purchaser. The Deed will still be submitted for registration merely to put the public on notice that title has passed. </a:t>
            </a:r>
            <a:endParaRPr lang="en-TT" sz="2000" dirty="0"/>
          </a:p>
          <a:p>
            <a:pPr lvl="0" algn="just"/>
            <a:r>
              <a:rPr lang="en-US" sz="2000" dirty="0"/>
              <a:t>If a Deed will now only take effect upon registration and an Attorney acting for the Purchaser who is either not aware of the passing of the Vendor after the sale is completed or is not minded to put the Registry on notice of this fact and proceeds to register the Deed, what would be the effect of this Deed? </a:t>
            </a:r>
          </a:p>
          <a:p>
            <a:pPr lvl="0" algn="just"/>
            <a:endParaRPr lang="en-US" sz="2000" dirty="0"/>
          </a:p>
          <a:p>
            <a:pPr marL="0" lvl="0" indent="0" algn="just">
              <a:buNone/>
            </a:pPr>
            <a:r>
              <a:rPr lang="en-US" sz="2000" b="1" i="1" dirty="0"/>
              <a:t>How will such a situation affect the title to the property or any mortgage taken as security?</a:t>
            </a:r>
            <a:endParaRPr lang="en-TT" sz="2000" b="1" i="1" dirty="0"/>
          </a:p>
        </p:txBody>
      </p:sp>
    </p:spTree>
    <p:custDataLst>
      <p:tags r:id="rId1"/>
    </p:custDataLst>
    <p:extLst>
      <p:ext uri="{BB962C8B-B14F-4D97-AF65-F5344CB8AC3E}">
        <p14:creationId xmlns:p14="http://schemas.microsoft.com/office/powerpoint/2010/main" val="309250485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SPECIFIC EXAMPLES OF THE POSSIBLE IMPACT ON THE CURRENT CONVEYANCING PRACTICE</a:t>
            </a:r>
            <a:endParaRPr lang="en-US" sz="3200" dirty="0"/>
          </a:p>
        </p:txBody>
      </p:sp>
      <p:sp>
        <p:nvSpPr>
          <p:cNvPr id="3" name="Content Placeholder 2"/>
          <p:cNvSpPr>
            <a:spLocks noGrp="1"/>
          </p:cNvSpPr>
          <p:nvPr>
            <p:ph idx="1"/>
          </p:nvPr>
        </p:nvSpPr>
        <p:spPr>
          <a:xfrm>
            <a:off x="457200" y="1600200"/>
            <a:ext cx="8229600" cy="4983162"/>
          </a:xfrm>
        </p:spPr>
        <p:txBody>
          <a:bodyPr/>
          <a:lstStyle/>
          <a:p>
            <a:pPr marL="0" lvl="0" indent="0" algn="just">
              <a:buNone/>
            </a:pPr>
            <a:r>
              <a:rPr lang="en-US" sz="2400" b="1" u="sng" dirty="0"/>
              <a:t>3. Vendor becoming incapacitated during the registration gap. Is the deed effectual in law?</a:t>
            </a:r>
            <a:endParaRPr lang="en-TT" sz="2400" b="1" u="sng" dirty="0"/>
          </a:p>
          <a:p>
            <a:pPr lvl="0" algn="just"/>
            <a:r>
              <a:rPr lang="en-US" sz="2000" dirty="0"/>
              <a:t>A similar concern is where a Vendor has a progressive disease of the mind such as Alzheimer’s and has executed the Deed during a lucid interval as witnessed and confirmed by a doctor. </a:t>
            </a:r>
          </a:p>
          <a:p>
            <a:pPr lvl="0" algn="just"/>
            <a:r>
              <a:rPr lang="en-US" sz="2000" dirty="0"/>
              <a:t>Where the deed is subsequently submitted for registration, will further confirmation of the Vendor’s state of mind be required at the time of registration if legal title will only pass at this point? </a:t>
            </a:r>
            <a:endParaRPr lang="en-TT" sz="2000" dirty="0"/>
          </a:p>
          <a:p>
            <a:pPr lvl="0" algn="just"/>
            <a:endParaRPr lang="en-US" sz="2000" dirty="0"/>
          </a:p>
          <a:p>
            <a:pPr marL="0" lvl="0" indent="0" algn="just">
              <a:buNone/>
            </a:pPr>
            <a:r>
              <a:rPr lang="en-US" sz="2000" b="1" i="1" dirty="0"/>
              <a:t>Once again how will this affect the title to the property or any mortgage taken as security?</a:t>
            </a:r>
            <a:endParaRPr lang="en-TT" sz="2000" b="1" i="1" dirty="0"/>
          </a:p>
        </p:txBody>
      </p:sp>
    </p:spTree>
    <p:custDataLst>
      <p:tags r:id="rId1"/>
    </p:custDataLst>
    <p:extLst>
      <p:ext uri="{BB962C8B-B14F-4D97-AF65-F5344CB8AC3E}">
        <p14:creationId xmlns:p14="http://schemas.microsoft.com/office/powerpoint/2010/main" val="202641677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SPECIFIC EXAMPLES OF THE POSSIBLE IMPACT ON THE CURRENT CONVEYANCING PRACTICE</a:t>
            </a:r>
            <a:endParaRPr lang="en-US" sz="3200" dirty="0"/>
          </a:p>
        </p:txBody>
      </p:sp>
      <p:sp>
        <p:nvSpPr>
          <p:cNvPr id="3" name="Content Placeholder 2"/>
          <p:cNvSpPr>
            <a:spLocks noGrp="1"/>
          </p:cNvSpPr>
          <p:nvPr>
            <p:ph idx="1"/>
          </p:nvPr>
        </p:nvSpPr>
        <p:spPr>
          <a:xfrm>
            <a:off x="457200" y="1600200"/>
            <a:ext cx="8229600" cy="4983162"/>
          </a:xfrm>
        </p:spPr>
        <p:txBody>
          <a:bodyPr/>
          <a:lstStyle/>
          <a:p>
            <a:pPr marL="0" lvl="0" indent="0">
              <a:buNone/>
            </a:pPr>
            <a:r>
              <a:rPr lang="en-US" sz="2400" b="1" u="sng" dirty="0"/>
              <a:t>4. Purchaser dying during the registration gap</a:t>
            </a:r>
            <a:r>
              <a:rPr lang="en-US" sz="2400" b="1" dirty="0"/>
              <a:t>. </a:t>
            </a:r>
            <a:endParaRPr lang="en-TT" sz="2400" b="1" dirty="0"/>
          </a:p>
          <a:p>
            <a:pPr lvl="0" algn="just"/>
            <a:r>
              <a:rPr lang="en-US" sz="2000" dirty="0"/>
              <a:t>Similarly, as with point No. 2, under the existing legislation legal title would pass to the Purchaser upon execution and delivery of the Deed. However, under the proposed legislation where legal title only passes upon registration and a Purchaser dies during the registration gap the question now arises as to what title did the Purchaser die possessed of?</a:t>
            </a:r>
          </a:p>
          <a:p>
            <a:pPr lvl="0" algn="just"/>
            <a:r>
              <a:rPr lang="en-US" sz="2000" dirty="0"/>
              <a:t>Consequently, can his personal representative properly execute an Assent if it is premised that he died before acquiring legal title? If this situation arises and an Assent is executed, will it therefore mean that the Assent only passed equitable title to the beneficiary and further steps will have to be taken with the said Vendor (if he can be found) to obtain legal title?</a:t>
            </a:r>
            <a:endParaRPr lang="en-TT" sz="2000" dirty="0"/>
          </a:p>
          <a:p>
            <a:pPr marL="0" lvl="0" indent="0" algn="just">
              <a:buNone/>
            </a:pPr>
            <a:endParaRPr lang="en-US" sz="2000" dirty="0"/>
          </a:p>
          <a:p>
            <a:pPr marL="0" lvl="0" indent="0" algn="just">
              <a:buNone/>
            </a:pPr>
            <a:r>
              <a:rPr lang="en-US" sz="2000" b="1" i="1" dirty="0"/>
              <a:t>Once again how will this affect the title to the property or any mortgage taken as security?</a:t>
            </a:r>
            <a:endParaRPr lang="en-TT" sz="2000" b="1" i="1" dirty="0"/>
          </a:p>
        </p:txBody>
      </p:sp>
    </p:spTree>
    <p:custDataLst>
      <p:tags r:id="rId1"/>
    </p:custDataLst>
    <p:extLst>
      <p:ext uri="{BB962C8B-B14F-4D97-AF65-F5344CB8AC3E}">
        <p14:creationId xmlns:p14="http://schemas.microsoft.com/office/powerpoint/2010/main" val="313524678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SPECIFIC EXAMPLES OF THE POSSIBLE IMPACT ON THE CURRENT CONVEYANCING PRACTICE</a:t>
            </a:r>
            <a:endParaRPr lang="en-US" sz="3200" dirty="0"/>
          </a:p>
        </p:txBody>
      </p:sp>
      <p:sp>
        <p:nvSpPr>
          <p:cNvPr id="3" name="Content Placeholder 2"/>
          <p:cNvSpPr>
            <a:spLocks noGrp="1"/>
          </p:cNvSpPr>
          <p:nvPr>
            <p:ph idx="1"/>
          </p:nvPr>
        </p:nvSpPr>
        <p:spPr>
          <a:xfrm>
            <a:off x="457200" y="1600200"/>
            <a:ext cx="8229600" cy="4983162"/>
          </a:xfrm>
        </p:spPr>
        <p:txBody>
          <a:bodyPr/>
          <a:lstStyle/>
          <a:p>
            <a:pPr marL="0" lvl="0" indent="0">
              <a:buNone/>
            </a:pPr>
            <a:r>
              <a:rPr lang="en-US" sz="2400" b="1" u="sng" dirty="0"/>
              <a:t>5. The question of when does time run for the registration of a statement of charge when a company executes a mortgage over its real property</a:t>
            </a:r>
            <a:endParaRPr lang="en-TT" sz="2400" b="1" dirty="0"/>
          </a:p>
          <a:p>
            <a:pPr lvl="0" algn="just"/>
            <a:r>
              <a:rPr lang="en-US" sz="1800" dirty="0"/>
              <a:t>Under Section 251 of the Companies Act Chap. 81:01 a statement of charge must be registered within 30 days of the creation of the charge which is the date the statement of charge and corresponding mortgage is executed. </a:t>
            </a:r>
          </a:p>
          <a:p>
            <a:pPr lvl="0" algn="just"/>
            <a:r>
              <a:rPr lang="en-US" sz="1800" dirty="0"/>
              <a:t>Where a Company executes a Deed of Mortgage and the mortgage will not take effect in law until it is registered, it follows that the statement of charge which evidences that a charge was created ought not be filed until the mortgage can be registered. This conflicts with the current provision in the Companies Act 81:01.  </a:t>
            </a:r>
            <a:endParaRPr lang="en-TT" sz="1800" dirty="0"/>
          </a:p>
          <a:p>
            <a:pPr lvl="0" algn="just"/>
            <a:r>
              <a:rPr lang="en-US" sz="1800" dirty="0"/>
              <a:t>Where the Mortgage will only take effect on registration but the legal title will become retroactively vested in the mortgagee at the date of the Mortgage and there is a delay of over thirty days in registering the mortgage, how will this affect the timeframe in which the statement of charge is to be filed? </a:t>
            </a:r>
            <a:endParaRPr lang="en-TT" sz="1800" dirty="0"/>
          </a:p>
          <a:p>
            <a:pPr marL="0" lvl="0" indent="0" algn="just">
              <a:buNone/>
            </a:pPr>
            <a:r>
              <a:rPr lang="en-TT" sz="2000" b="1" i="1" dirty="0"/>
              <a:t>The filing of the Statement of Charge is critical to the perfection of a mortgagee’s security and its position as a secured creditor</a:t>
            </a:r>
          </a:p>
        </p:txBody>
      </p:sp>
    </p:spTree>
    <p:custDataLst>
      <p:tags r:id="rId1"/>
    </p:custDataLst>
    <p:extLst>
      <p:ext uri="{BB962C8B-B14F-4D97-AF65-F5344CB8AC3E}">
        <p14:creationId xmlns:p14="http://schemas.microsoft.com/office/powerpoint/2010/main" val="157918121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SPECIFIC EXAMPLES OF THE POSSIBLE IMPACT ON THE CURRENT CONVEYANCING PRACTICE</a:t>
            </a:r>
            <a:endParaRPr lang="en-US" sz="3200" dirty="0"/>
          </a:p>
        </p:txBody>
      </p:sp>
      <p:sp>
        <p:nvSpPr>
          <p:cNvPr id="3" name="Content Placeholder 2"/>
          <p:cNvSpPr>
            <a:spLocks noGrp="1"/>
          </p:cNvSpPr>
          <p:nvPr>
            <p:ph idx="1"/>
          </p:nvPr>
        </p:nvSpPr>
        <p:spPr>
          <a:xfrm>
            <a:off x="457200" y="1600200"/>
            <a:ext cx="8229600" cy="4343400"/>
          </a:xfrm>
        </p:spPr>
        <p:txBody>
          <a:bodyPr/>
          <a:lstStyle/>
          <a:p>
            <a:pPr marL="0" indent="0">
              <a:buNone/>
            </a:pPr>
            <a:r>
              <a:rPr lang="en-US" sz="2400" b="1" dirty="0"/>
              <a:t>Common examples of when the registration of the Mortgage may be delayed: </a:t>
            </a:r>
            <a:endParaRPr lang="en-TT" sz="2400" b="1" dirty="0"/>
          </a:p>
          <a:p>
            <a:pPr lvl="0" algn="just"/>
            <a:r>
              <a:rPr lang="en-US" sz="2000" dirty="0"/>
              <a:t>The Mortgage is executed however there is a delay in the payment of stamp duty.</a:t>
            </a:r>
            <a:endParaRPr lang="en-TT" sz="2000" dirty="0"/>
          </a:p>
          <a:p>
            <a:pPr lvl="0" algn="just"/>
            <a:r>
              <a:rPr lang="en-US" sz="2000" dirty="0"/>
              <a:t>There is an assignment of the Mortgage and the transferring bank delays in providing the settlement figure of which it is to be paid. The Mortgage would be fully executed pending this settlement figure. In past transactions, the Companies Registry took the approach that the statement of charge ought to be filed at the date the Mortgage was dated and not at the date the settlement figure was paid.  </a:t>
            </a:r>
          </a:p>
          <a:p>
            <a:pPr lvl="0" algn="just"/>
            <a:r>
              <a:rPr lang="en-US" sz="2000" dirty="0"/>
              <a:t>The proposed legislation does not address the problem where the mortgage will not take effect in law until registration and a statement of charge is to be filed prior to this date. </a:t>
            </a:r>
            <a:endParaRPr lang="en-TT" sz="2000" dirty="0"/>
          </a:p>
        </p:txBody>
      </p:sp>
    </p:spTree>
    <p:custDataLst>
      <p:tags r:id="rId1"/>
    </p:custDataLst>
    <p:extLst>
      <p:ext uri="{BB962C8B-B14F-4D97-AF65-F5344CB8AC3E}">
        <p14:creationId xmlns:p14="http://schemas.microsoft.com/office/powerpoint/2010/main" val="277626392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10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1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10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10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SPECIFIC EXAMPLES OF THE POSSIBLE IMPACT ON THE CURRENT CONVEYANCING PRACTICE</a:t>
            </a:r>
            <a:endParaRPr lang="en-US" sz="3200" dirty="0"/>
          </a:p>
        </p:txBody>
      </p:sp>
      <p:sp>
        <p:nvSpPr>
          <p:cNvPr id="3" name="Content Placeholder 2"/>
          <p:cNvSpPr>
            <a:spLocks noGrp="1"/>
          </p:cNvSpPr>
          <p:nvPr>
            <p:ph idx="1"/>
          </p:nvPr>
        </p:nvSpPr>
        <p:spPr>
          <a:xfrm>
            <a:off x="457200" y="1600200"/>
            <a:ext cx="8229600" cy="4343400"/>
          </a:xfrm>
        </p:spPr>
        <p:txBody>
          <a:bodyPr/>
          <a:lstStyle/>
          <a:p>
            <a:pPr marL="0" lvl="0" indent="0">
              <a:buNone/>
            </a:pPr>
            <a:r>
              <a:rPr lang="en-US" sz="2400" b="1" u="sng" dirty="0"/>
              <a:t>The position of Lenders</a:t>
            </a:r>
            <a:endParaRPr lang="en-TT" sz="2000" dirty="0"/>
          </a:p>
          <a:p>
            <a:pPr lvl="0" algn="just"/>
            <a:r>
              <a:rPr lang="en-US" sz="2000" dirty="0"/>
              <a:t>Where the Purchaser obtained a mortgage to finance the purchase price, the lending institution is protected by the fact that immediately on delivery of the deed (such as by payment of the purchase price) the legal title in the property passes to the Purchaser who can then in turn convey the legal title in the property to the lending institution to secure the mortgage. </a:t>
            </a:r>
          </a:p>
          <a:p>
            <a:pPr lvl="0" algn="just"/>
            <a:r>
              <a:rPr lang="en-US" sz="2000" dirty="0"/>
              <a:t>The current common law framework therefore facilitates purchase of property via mortgage as both purchaser and mortgagee have security in title passing immediately on “delivery” of the deed.  </a:t>
            </a:r>
          </a:p>
          <a:p>
            <a:pPr lvl="0" algn="just"/>
            <a:r>
              <a:rPr lang="en-TT" sz="2000" dirty="0"/>
              <a:t>Currently a mortgagee can exercise all powers as contained in an unregistered deed of mortgage. </a:t>
            </a:r>
          </a:p>
        </p:txBody>
      </p:sp>
    </p:spTree>
    <p:custDataLst>
      <p:tags r:id="rId1"/>
    </p:custDataLst>
    <p:extLst>
      <p:ext uri="{BB962C8B-B14F-4D97-AF65-F5344CB8AC3E}">
        <p14:creationId xmlns:p14="http://schemas.microsoft.com/office/powerpoint/2010/main" val="67144075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SPECIFIC EXAMPLES OF THE POSSIBLE IMPACT ON THE CURRENT CONVEYANCING PRACTICE</a:t>
            </a:r>
            <a:endParaRPr lang="en-US" sz="3200" dirty="0"/>
          </a:p>
        </p:txBody>
      </p:sp>
      <p:sp>
        <p:nvSpPr>
          <p:cNvPr id="3" name="Content Placeholder 2"/>
          <p:cNvSpPr>
            <a:spLocks noGrp="1"/>
          </p:cNvSpPr>
          <p:nvPr>
            <p:ph idx="1"/>
          </p:nvPr>
        </p:nvSpPr>
        <p:spPr>
          <a:xfrm>
            <a:off x="457200" y="1600200"/>
            <a:ext cx="8229600" cy="4343400"/>
          </a:xfrm>
        </p:spPr>
        <p:txBody>
          <a:bodyPr/>
          <a:lstStyle/>
          <a:p>
            <a:pPr marL="0" lvl="0" indent="0">
              <a:buNone/>
            </a:pPr>
            <a:r>
              <a:rPr lang="en-US" sz="2400" b="1" u="sng" dirty="0"/>
              <a:t>The position of Lenders</a:t>
            </a:r>
            <a:endParaRPr lang="en-TT" sz="2000" dirty="0"/>
          </a:p>
          <a:p>
            <a:pPr algn="just"/>
            <a:r>
              <a:rPr lang="en-US" sz="2000" dirty="0"/>
              <a:t>Under the Act, the legal title will not pass until the deed is registered and as such the purchaser and the mortgagee will only have an equitable interest in the property - the nature of which is yet  to be determined as the Act requires registration of the deed to be valid and effectual in law – and are we to conclude therefore enforceable? </a:t>
            </a:r>
          </a:p>
          <a:p>
            <a:pPr lvl="0" algn="just"/>
            <a:r>
              <a:rPr lang="en-US" sz="2000" dirty="0"/>
              <a:t>In such circumstances, where a lending institution had lent funds for the purchase price, is it’s  security for funds disbursed to pay the purchase price not recognizable until registration occurs ?</a:t>
            </a:r>
          </a:p>
          <a:p>
            <a:pPr lvl="0" algn="just"/>
            <a:r>
              <a:rPr lang="en-US" sz="2000" dirty="0"/>
              <a:t>It </a:t>
            </a:r>
            <a:r>
              <a:rPr lang="en-US" sz="2000" b="1" dirty="0"/>
              <a:t>may </a:t>
            </a:r>
            <a:r>
              <a:rPr lang="en-US" sz="2000" dirty="0"/>
              <a:t>have an equitable interest but would need a Declaration of the High Court that such equitable interest exists and will be forced to seek the redress of the court in order to exercise the rights of a mortgagee which can only be the holder of a legal mortgage. </a:t>
            </a:r>
          </a:p>
        </p:txBody>
      </p:sp>
    </p:spTree>
    <p:custDataLst>
      <p:tags r:id="rId1"/>
    </p:custDataLst>
    <p:extLst>
      <p:ext uri="{BB962C8B-B14F-4D97-AF65-F5344CB8AC3E}">
        <p14:creationId xmlns:p14="http://schemas.microsoft.com/office/powerpoint/2010/main" val="65803864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SPECIFIC EXAMPLES OF THE POSSIBLE IMPACT ON THE CURRENT CONVEYANCING PRACTICE</a:t>
            </a:r>
            <a:endParaRPr lang="en-US" sz="3200" dirty="0"/>
          </a:p>
        </p:txBody>
      </p:sp>
      <p:sp>
        <p:nvSpPr>
          <p:cNvPr id="3" name="Content Placeholder 2"/>
          <p:cNvSpPr>
            <a:spLocks noGrp="1"/>
          </p:cNvSpPr>
          <p:nvPr>
            <p:ph idx="1"/>
          </p:nvPr>
        </p:nvSpPr>
        <p:spPr>
          <a:xfrm>
            <a:off x="457200" y="1600200"/>
            <a:ext cx="8229600" cy="4343400"/>
          </a:xfrm>
        </p:spPr>
        <p:txBody>
          <a:bodyPr/>
          <a:lstStyle/>
          <a:p>
            <a:pPr marL="0" lvl="0" indent="0">
              <a:buNone/>
            </a:pPr>
            <a:r>
              <a:rPr lang="en-US" sz="2400" b="1" u="sng" dirty="0"/>
              <a:t>The position of Lenders</a:t>
            </a:r>
            <a:endParaRPr lang="en-TT" sz="2000" dirty="0"/>
          </a:p>
          <a:p>
            <a:pPr lvl="0" algn="just"/>
            <a:r>
              <a:rPr lang="en-US" sz="2000" dirty="0"/>
              <a:t>Therefore, the risk exposure having been increased the mortgagee may not wish for their funds to be disbursed until the mortgage is a legal one. </a:t>
            </a:r>
          </a:p>
          <a:p>
            <a:pPr lvl="0" algn="just"/>
            <a:r>
              <a:rPr lang="en-US" sz="2000" dirty="0"/>
              <a:t>A lender may be reluctant to proceed with disbursement of funds unless and until the deed of conveyance in </a:t>
            </a:r>
            <a:r>
              <a:rPr lang="en-US" sz="2000" dirty="0" err="1"/>
              <a:t>favour</a:t>
            </a:r>
            <a:r>
              <a:rPr lang="en-US" sz="2000" dirty="0"/>
              <a:t> of its customer (mortgagor) has been stamped and registered. </a:t>
            </a:r>
          </a:p>
          <a:p>
            <a:pPr lvl="0"/>
            <a:endParaRPr lang="en-US" sz="2000" dirty="0"/>
          </a:p>
          <a:p>
            <a:pPr marL="0" lvl="0" indent="0" algn="just">
              <a:buNone/>
            </a:pPr>
            <a:r>
              <a:rPr lang="en-US" sz="2400" b="1" dirty="0"/>
              <a:t>It is hard to imagine a scenario whereby a vendor would deliver the conveyance to a purchaser for registration without having received the purchase consideration and consequently a Purchaser is unlikely to be let into possession.  A true catch-22 scenario.</a:t>
            </a:r>
            <a:endParaRPr lang="en-TT" sz="2400" b="1" dirty="0"/>
          </a:p>
        </p:txBody>
      </p:sp>
    </p:spTree>
    <p:custDataLst>
      <p:tags r:id="rId1"/>
    </p:custDataLst>
    <p:extLst>
      <p:ext uri="{BB962C8B-B14F-4D97-AF65-F5344CB8AC3E}">
        <p14:creationId xmlns:p14="http://schemas.microsoft.com/office/powerpoint/2010/main" val="303561024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dissolve">
                                      <p:cBhvr>
                                        <p:cTn id="25"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SPECIFIC EXAMPLES OF THE POSSIBLE IMPACT ON THE CURRENT CONVEYANCING PRACTICE</a:t>
            </a:r>
            <a:endParaRPr lang="en-US" sz="3200" dirty="0"/>
          </a:p>
        </p:txBody>
      </p:sp>
      <p:sp>
        <p:nvSpPr>
          <p:cNvPr id="3" name="Content Placeholder 2"/>
          <p:cNvSpPr>
            <a:spLocks noGrp="1"/>
          </p:cNvSpPr>
          <p:nvPr>
            <p:ph idx="1"/>
          </p:nvPr>
        </p:nvSpPr>
        <p:spPr>
          <a:xfrm>
            <a:off x="457200" y="1600200"/>
            <a:ext cx="8229600" cy="4343400"/>
          </a:xfrm>
        </p:spPr>
        <p:txBody>
          <a:bodyPr/>
          <a:lstStyle/>
          <a:p>
            <a:pPr marL="0" lvl="0" indent="0">
              <a:buNone/>
            </a:pPr>
            <a:r>
              <a:rPr lang="en-US" sz="2400" b="1" u="sng" dirty="0"/>
              <a:t>The position of Lenders</a:t>
            </a:r>
          </a:p>
          <a:p>
            <a:pPr algn="just"/>
            <a:r>
              <a:rPr lang="en-US" sz="2000" dirty="0"/>
              <a:t>It should be noted that the legislation </a:t>
            </a:r>
            <a:r>
              <a:rPr lang="en-US" sz="2000" i="1" u="sng" dirty="0"/>
              <a:t>introduces the concept of retroactive vesting or the principle of relation back </a:t>
            </a:r>
            <a:r>
              <a:rPr lang="en-US" sz="2000" dirty="0"/>
              <a:t>which purports to artificially bridge that gap by providing that once registered the effective date of the deed shall be the date of the deed i.e. when the deed is eventually registered, the legal title becomes retroactively vested in the Purchaser as at the date on the deed.  </a:t>
            </a:r>
          </a:p>
          <a:p>
            <a:pPr algn="just"/>
            <a:r>
              <a:rPr lang="en-US" sz="2000" dirty="0"/>
              <a:t>This is similar to what happens with lands held under the Real Property Act (</a:t>
            </a:r>
            <a:r>
              <a:rPr lang="en-US" sz="2000" i="1" dirty="0"/>
              <a:t>save for the retroactive vesting</a:t>
            </a:r>
            <a:r>
              <a:rPr lang="en-US" sz="2000" dirty="0"/>
              <a:t>) where title passes only on registration.  </a:t>
            </a:r>
          </a:p>
          <a:p>
            <a:pPr algn="just"/>
            <a:r>
              <a:rPr lang="en-US" sz="2000" dirty="0"/>
              <a:t>However, the two systems are not analogous and are fundamentally different. </a:t>
            </a:r>
          </a:p>
        </p:txBody>
      </p:sp>
    </p:spTree>
    <p:custDataLst>
      <p:tags r:id="rId1"/>
    </p:custDataLst>
    <p:extLst>
      <p:ext uri="{BB962C8B-B14F-4D97-AF65-F5344CB8AC3E}">
        <p14:creationId xmlns:p14="http://schemas.microsoft.com/office/powerpoint/2010/main" val="34476343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SPECIFIC EXAMPLES OF THE POSSIBLE IMPACT ON THE CURRENT CONVEYANCING PRACTICE</a:t>
            </a:r>
            <a:endParaRPr lang="en-US" sz="3200" dirty="0"/>
          </a:p>
        </p:txBody>
      </p:sp>
      <p:sp>
        <p:nvSpPr>
          <p:cNvPr id="3" name="Content Placeholder 2"/>
          <p:cNvSpPr>
            <a:spLocks noGrp="1"/>
          </p:cNvSpPr>
          <p:nvPr>
            <p:ph idx="1"/>
          </p:nvPr>
        </p:nvSpPr>
        <p:spPr>
          <a:xfrm>
            <a:off x="457200" y="1600200"/>
            <a:ext cx="8229600" cy="4343400"/>
          </a:xfrm>
        </p:spPr>
        <p:txBody>
          <a:bodyPr/>
          <a:lstStyle/>
          <a:p>
            <a:pPr marL="0" lvl="0" indent="0">
              <a:buNone/>
            </a:pPr>
            <a:r>
              <a:rPr lang="en-US" sz="2400" b="1" u="sng" dirty="0"/>
              <a:t>The position of Lenders</a:t>
            </a:r>
          </a:p>
          <a:p>
            <a:pPr algn="just"/>
            <a:r>
              <a:rPr lang="en-US" sz="2000" dirty="0"/>
              <a:t>The RPA is based on the Torrens System which is a registration of title system or registered title system whereas the Common Law system is a  registration of deeds system for </a:t>
            </a:r>
            <a:r>
              <a:rPr lang="en-US" sz="2000" b="1" i="1" u="sng" dirty="0"/>
              <a:t>unregistered</a:t>
            </a:r>
            <a:r>
              <a:rPr lang="en-US" sz="2000" dirty="0"/>
              <a:t> land in which title is derived from the deeds and registration is </a:t>
            </a:r>
            <a:r>
              <a:rPr lang="en-US" sz="2000" u="sng" dirty="0"/>
              <a:t>effectively notice</a:t>
            </a:r>
            <a:r>
              <a:rPr lang="en-US" sz="2000" dirty="0"/>
              <a:t>.  </a:t>
            </a:r>
          </a:p>
          <a:p>
            <a:pPr algn="just"/>
            <a:r>
              <a:rPr lang="en-US" sz="2000" dirty="0"/>
              <a:t>Registration under the common law system as it exists now and even under the proposed legislation </a:t>
            </a:r>
            <a:r>
              <a:rPr lang="en-US" sz="2000" u="sng" dirty="0"/>
              <a:t>will NOT guarantee tit</a:t>
            </a:r>
            <a:r>
              <a:rPr lang="en-US" sz="2000" dirty="0"/>
              <a:t>le whereas registration under the RPA guarantees title.</a:t>
            </a:r>
          </a:p>
          <a:p>
            <a:pPr algn="just"/>
            <a:r>
              <a:rPr lang="en-US" sz="2000" dirty="0"/>
              <a:t> The Act refrains from providing any of the guarantees and insurances that exist under the RPA in which the State certifies the title and the endorsements on the Certificate of Title are conclusive evidence of all interests in the land.</a:t>
            </a:r>
            <a:endParaRPr lang="en-TT" sz="2000" dirty="0"/>
          </a:p>
        </p:txBody>
      </p:sp>
    </p:spTree>
    <p:custDataLst>
      <p:tags r:id="rId1"/>
    </p:custDataLst>
    <p:extLst>
      <p:ext uri="{BB962C8B-B14F-4D97-AF65-F5344CB8AC3E}">
        <p14:creationId xmlns:p14="http://schemas.microsoft.com/office/powerpoint/2010/main" val="343051537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SPECIFIC EXAMPLES OF THE POSSIBLE IMPACT ON THE CURRENT CONVEYANCING PRACTICE</a:t>
            </a:r>
            <a:endParaRPr lang="en-US" sz="3200" dirty="0"/>
          </a:p>
        </p:txBody>
      </p:sp>
      <p:sp>
        <p:nvSpPr>
          <p:cNvPr id="3" name="Content Placeholder 2"/>
          <p:cNvSpPr>
            <a:spLocks noGrp="1"/>
          </p:cNvSpPr>
          <p:nvPr>
            <p:ph idx="1"/>
          </p:nvPr>
        </p:nvSpPr>
        <p:spPr>
          <a:xfrm>
            <a:off x="457200" y="1600200"/>
            <a:ext cx="8229600" cy="4343400"/>
          </a:xfrm>
        </p:spPr>
        <p:txBody>
          <a:bodyPr/>
          <a:lstStyle/>
          <a:p>
            <a:pPr marL="0" lvl="0" indent="0">
              <a:buNone/>
            </a:pPr>
            <a:r>
              <a:rPr lang="en-US" sz="2400" b="1" u="sng" dirty="0"/>
              <a:t>The position of Lenders</a:t>
            </a:r>
          </a:p>
          <a:p>
            <a:pPr lvl="0" algn="just"/>
            <a:r>
              <a:rPr lang="en-US" sz="2000" dirty="0"/>
              <a:t>Importantly, it is also unclear what effect this new system will have on </a:t>
            </a:r>
            <a:r>
              <a:rPr lang="en-US" sz="2000" u="sng" dirty="0"/>
              <a:t>priority of interests </a:t>
            </a:r>
            <a:r>
              <a:rPr lang="en-US" sz="2000" dirty="0"/>
              <a:t>in Common Law transactions particularly as these provisions are such a drastic departure from established law and, as there are no clear provisions set out in the legislation, in the event of a dispute, the parties will have to seek clarification from the Court.  </a:t>
            </a:r>
            <a:r>
              <a:rPr lang="en-US" sz="2000" i="1" dirty="0"/>
              <a:t>The Court will be tasked with interpreting the provisions in the Act without the benefit of referencing  established authorities on points of law.</a:t>
            </a:r>
            <a:endParaRPr lang="en-TT" i="1" dirty="0"/>
          </a:p>
          <a:p>
            <a:pPr lvl="0" algn="just"/>
            <a:r>
              <a:rPr lang="en-US" sz="2000" dirty="0"/>
              <a:t>As already mentioned, under the RPA system, parties are afforded further protection as the production of the Duplicate Original Certificate of Title is necessary for registration and creation of any interest. </a:t>
            </a:r>
          </a:p>
        </p:txBody>
      </p:sp>
    </p:spTree>
    <p:custDataLst>
      <p:tags r:id="rId1"/>
    </p:custDataLst>
    <p:extLst>
      <p:ext uri="{BB962C8B-B14F-4D97-AF65-F5344CB8AC3E}">
        <p14:creationId xmlns:p14="http://schemas.microsoft.com/office/powerpoint/2010/main" val="119149713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SPECIFIC EXAMPLES OF THE POSSIBLE IMPACT ON THE CURRENT CONVEYANCING PRACTICE</a:t>
            </a:r>
            <a:endParaRPr lang="en-US" sz="3200" dirty="0"/>
          </a:p>
        </p:txBody>
      </p:sp>
      <p:sp>
        <p:nvSpPr>
          <p:cNvPr id="3" name="Content Placeholder 2"/>
          <p:cNvSpPr>
            <a:spLocks noGrp="1"/>
          </p:cNvSpPr>
          <p:nvPr>
            <p:ph idx="1"/>
          </p:nvPr>
        </p:nvSpPr>
        <p:spPr>
          <a:xfrm>
            <a:off x="457200" y="1600200"/>
            <a:ext cx="8229600" cy="4343400"/>
          </a:xfrm>
        </p:spPr>
        <p:txBody>
          <a:bodyPr/>
          <a:lstStyle/>
          <a:p>
            <a:pPr marL="0" lvl="0" indent="0">
              <a:buNone/>
            </a:pPr>
            <a:r>
              <a:rPr lang="en-US" sz="2400" b="1" u="sng" dirty="0"/>
              <a:t>The position of Lenders</a:t>
            </a:r>
          </a:p>
          <a:p>
            <a:pPr lvl="0" algn="just"/>
            <a:r>
              <a:rPr lang="en-US" sz="2000" dirty="0"/>
              <a:t>Further specifically with respect to mortgages, the borrower in a transaction does not convey lands unto the mortgagee as under the RPA the mortgage is created by means of a charge in the property which circumvents the need for legal title to be transferred to the mortgagee which must be done under the common law.  As such, completion would not usually take place without the Duplicate Original Certificate of Title being delivered at the time of payment of the purchase price.</a:t>
            </a:r>
            <a:endParaRPr lang="en-TT" sz="2000" dirty="0"/>
          </a:p>
        </p:txBody>
      </p:sp>
    </p:spTree>
    <p:custDataLst>
      <p:tags r:id="rId1"/>
    </p:custDataLst>
    <p:extLst>
      <p:ext uri="{BB962C8B-B14F-4D97-AF65-F5344CB8AC3E}">
        <p14:creationId xmlns:p14="http://schemas.microsoft.com/office/powerpoint/2010/main" val="394327927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SPECIFIC EXAMPLES OF THE POSSIBLE IMPACT ON THE CURRENT CONVEYANCING PRACTICE</a:t>
            </a:r>
            <a:endParaRPr lang="en-US" sz="3200" dirty="0"/>
          </a:p>
        </p:txBody>
      </p:sp>
      <p:sp>
        <p:nvSpPr>
          <p:cNvPr id="3" name="Content Placeholder 2"/>
          <p:cNvSpPr>
            <a:spLocks noGrp="1"/>
          </p:cNvSpPr>
          <p:nvPr>
            <p:ph idx="1"/>
          </p:nvPr>
        </p:nvSpPr>
        <p:spPr>
          <a:xfrm>
            <a:off x="457200" y="1600200"/>
            <a:ext cx="8229600" cy="4343400"/>
          </a:xfrm>
        </p:spPr>
        <p:txBody>
          <a:bodyPr/>
          <a:lstStyle/>
          <a:p>
            <a:pPr marL="0" lvl="0" indent="0">
              <a:buNone/>
            </a:pPr>
            <a:r>
              <a:rPr lang="en-US" sz="2400" b="1" u="sng" dirty="0"/>
              <a:t>Use of Stakeholder/Escrow Agents </a:t>
            </a:r>
            <a:endParaRPr lang="en-TT" sz="2400" b="1" dirty="0"/>
          </a:p>
          <a:p>
            <a:pPr algn="just"/>
            <a:endParaRPr lang="en-TT" sz="2000" dirty="0"/>
          </a:p>
          <a:p>
            <a:pPr lvl="0" algn="just"/>
            <a:r>
              <a:rPr lang="en-US" sz="2000" dirty="0"/>
              <a:t>It is also</a:t>
            </a:r>
            <a:r>
              <a:rPr lang="en-TT" sz="2000" dirty="0"/>
              <a:t> useful to point out that given title will only pass upon registration and in order to mitigate some of the risks, Stakeholders or Escrow Agents may now be required to hold all monies payable including the proceeds of mortgage loans in escrow pending the registration. </a:t>
            </a:r>
          </a:p>
          <a:p>
            <a:pPr lvl="0" algn="just"/>
            <a:r>
              <a:rPr lang="en-TT" sz="2000" dirty="0"/>
              <a:t>Difficulties may arise in establishing escrow accounts with the Banks and this could place less established practitioners at a disadvantage. </a:t>
            </a:r>
          </a:p>
        </p:txBody>
      </p:sp>
    </p:spTree>
    <p:custDataLst>
      <p:tags r:id="rId1"/>
    </p:custDataLst>
    <p:extLst>
      <p:ext uri="{BB962C8B-B14F-4D97-AF65-F5344CB8AC3E}">
        <p14:creationId xmlns:p14="http://schemas.microsoft.com/office/powerpoint/2010/main" val="239720813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AA6C6-5D72-A742-9B4F-E8AED616F85F}"/>
              </a:ext>
            </a:extLst>
          </p:cNvPr>
          <p:cNvSpPr>
            <a:spLocks noGrp="1"/>
          </p:cNvSpPr>
          <p:nvPr>
            <p:ph type="title"/>
          </p:nvPr>
        </p:nvSpPr>
        <p:spPr/>
        <p:txBody>
          <a:bodyPr/>
          <a:lstStyle/>
          <a:p>
            <a:r>
              <a:rPr lang="en-US" dirty="0"/>
              <a:t>General Points to Consider</a:t>
            </a:r>
          </a:p>
        </p:txBody>
      </p:sp>
      <p:sp>
        <p:nvSpPr>
          <p:cNvPr id="3" name="Content Placeholder 2">
            <a:extLst>
              <a:ext uri="{FF2B5EF4-FFF2-40B4-BE49-F238E27FC236}">
                <a16:creationId xmlns:a16="http://schemas.microsoft.com/office/drawing/2014/main" id="{2A70A87E-A1CB-A148-8D12-2820247618EB}"/>
              </a:ext>
            </a:extLst>
          </p:cNvPr>
          <p:cNvSpPr>
            <a:spLocks noGrp="1"/>
          </p:cNvSpPr>
          <p:nvPr>
            <p:ph idx="1"/>
          </p:nvPr>
        </p:nvSpPr>
        <p:spPr/>
        <p:txBody>
          <a:bodyPr/>
          <a:lstStyle/>
          <a:p>
            <a:pPr algn="just"/>
            <a:r>
              <a:rPr lang="en-US" sz="2000" dirty="0"/>
              <a:t>The Act constitutes a fundamental and radical departure from established practice and the common law in the sphere of conveyancing and property law and would benefit from further and more mature consideration by the Law Review Commission and the Law Reform Commission.</a:t>
            </a:r>
          </a:p>
          <a:p>
            <a:pPr algn="just"/>
            <a:r>
              <a:rPr lang="en-US" sz="2000" dirty="0"/>
              <a:t>Potential avenue for fraud.  A Vendor through effective time management and manipulation could execute two separate deeds and then the  question of whose deed takes priority in such a situation will be totally dependent on who races to the finish line first as all the previous case law on priorities are now completely irrelevant.</a:t>
            </a:r>
          </a:p>
          <a:p>
            <a:pPr algn="just"/>
            <a:r>
              <a:rPr lang="en-US" sz="2000" dirty="0"/>
              <a:t>No similar legislation was introduced in any other Common Law jurisdiction in compliance with their AML/CFT/PF obligations and the provisions of the Act are in vast contrast to legislation in many other Common Law jurisdictions.  The focus there being instead to simplify and modernize land law</a:t>
            </a:r>
            <a:r>
              <a:rPr lang="en-TT" sz="1400" dirty="0"/>
              <a:t> .</a:t>
            </a:r>
          </a:p>
          <a:p>
            <a:pPr marL="0" indent="0">
              <a:buNone/>
            </a:pPr>
            <a:endParaRPr lang="en-US" dirty="0"/>
          </a:p>
        </p:txBody>
      </p:sp>
    </p:spTree>
    <p:extLst>
      <p:ext uri="{BB962C8B-B14F-4D97-AF65-F5344CB8AC3E}">
        <p14:creationId xmlns:p14="http://schemas.microsoft.com/office/powerpoint/2010/main" val="3038486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329DFE-13FE-F84A-AEC6-D41C47E7F73B}"/>
              </a:ext>
            </a:extLst>
          </p:cNvPr>
          <p:cNvSpPr>
            <a:spLocks noGrp="1"/>
          </p:cNvSpPr>
          <p:nvPr>
            <p:ph idx="1"/>
          </p:nvPr>
        </p:nvSpPr>
        <p:spPr>
          <a:xfrm>
            <a:off x="0" y="0"/>
            <a:ext cx="9144000" cy="6858000"/>
          </a:xfrm>
        </p:spPr>
        <p:txBody>
          <a:bodyPr anchor="ctr"/>
          <a:lstStyle/>
          <a:p>
            <a:pPr marL="457200" lvl="1" indent="0" algn="ctr">
              <a:buNone/>
            </a:pPr>
            <a:r>
              <a:rPr lang="en-US" sz="6600" b="1" dirty="0"/>
              <a:t>T H E   E N D</a:t>
            </a:r>
          </a:p>
        </p:txBody>
      </p:sp>
    </p:spTree>
    <p:extLst>
      <p:ext uri="{BB962C8B-B14F-4D97-AF65-F5344CB8AC3E}">
        <p14:creationId xmlns:p14="http://schemas.microsoft.com/office/powerpoint/2010/main" val="3272924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8" presetClass="entr" presetSubtype="0" fill="hold" nodeType="clickEffect">
                                  <p:stCondLst>
                                    <p:cond delay="0"/>
                                  </p:stCondLst>
                                  <p:iterate type="lt">
                                    <p:tmPct val="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3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8" dur="3000" fill="hold"/>
                                        <p:tgtEl>
                                          <p:spTgt spid="3">
                                            <p:txEl>
                                              <p:pRg st="0" end="0"/>
                                            </p:txEl>
                                          </p:spTgt>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7|0.7"/>
</p:tagLst>
</file>

<file path=ppt/tags/tag2.xml><?xml version="1.0" encoding="utf-8"?>
<p:tagLst xmlns:a="http://schemas.openxmlformats.org/drawingml/2006/main" xmlns:r="http://schemas.openxmlformats.org/officeDocument/2006/relationships" xmlns:p="http://schemas.openxmlformats.org/presentationml/2006/main">
  <p:tag name="TIMING" val="|0.7|2.2|2.2"/>
</p:tagLst>
</file>

<file path=ppt/tags/tag3.xml><?xml version="1.0" encoding="utf-8"?>
<p:tagLst xmlns:a="http://schemas.openxmlformats.org/drawingml/2006/main" xmlns:r="http://schemas.openxmlformats.org/officeDocument/2006/relationships" xmlns:p="http://schemas.openxmlformats.org/presentationml/2006/main">
  <p:tag name="TIMING" val="|1.4|1.8|2.7|2|2"/>
</p:tagLst>
</file>

<file path=ppt/tags/tag4.xml><?xml version="1.0" encoding="utf-8"?>
<p:tagLst xmlns:a="http://schemas.openxmlformats.org/drawingml/2006/main" xmlns:r="http://schemas.openxmlformats.org/officeDocument/2006/relationships" xmlns:p="http://schemas.openxmlformats.org/presentationml/2006/main">
  <p:tag name="TIMING" val="|0.5|3.6|4|2.5"/>
</p:tagLst>
</file>

<file path=ppt/tags/tag5.xml><?xml version="1.0" encoding="utf-8"?>
<p:tagLst xmlns:a="http://schemas.openxmlformats.org/drawingml/2006/main" xmlns:r="http://schemas.openxmlformats.org/officeDocument/2006/relationships" xmlns:p="http://schemas.openxmlformats.org/presentationml/2006/main">
  <p:tag name="TIMING" val="|21"/>
</p:tagLst>
</file>

<file path=ppt/tags/tag6.xml><?xml version="1.0" encoding="utf-8"?>
<p:tagLst xmlns:a="http://schemas.openxmlformats.org/drawingml/2006/main" xmlns:r="http://schemas.openxmlformats.org/officeDocument/2006/relationships" xmlns:p="http://schemas.openxmlformats.org/presentationml/2006/main">
  <p:tag name="TIMING" val="|1.6|6.7"/>
</p:tagLst>
</file>

<file path=ppt/tags/tag7.xml><?xml version="1.0" encoding="utf-8"?>
<p:tagLst xmlns:a="http://schemas.openxmlformats.org/drawingml/2006/main" xmlns:r="http://schemas.openxmlformats.org/officeDocument/2006/relationships" xmlns:p="http://schemas.openxmlformats.org/presentationml/2006/main">
  <p:tag name="TIMING" val="|1.4|1|1.2|1.1|1.1|1.5|1.3|1.2|1.3|1.2|1.3"/>
</p:tagLst>
</file>

<file path=ppt/tags/tag8.xml><?xml version="1.0" encoding="utf-8"?>
<p:tagLst xmlns:a="http://schemas.openxmlformats.org/drawingml/2006/main" xmlns:r="http://schemas.openxmlformats.org/officeDocument/2006/relationships" xmlns:p="http://schemas.openxmlformats.org/presentationml/2006/main">
  <p:tag name="TIMING" val="|0.5|5.7|6.7"/>
</p:tagLst>
</file>

<file path=ppt/tags/tag9.xml><?xml version="1.0" encoding="utf-8"?>
<p:tagLst xmlns:a="http://schemas.openxmlformats.org/drawingml/2006/main" xmlns:r="http://schemas.openxmlformats.org/officeDocument/2006/relationships" xmlns:p="http://schemas.openxmlformats.org/presentationml/2006/main">
  <p:tag name="TIMING" val="|0.5|5.7|6.7"/>
</p:tagLst>
</file>

<file path=ppt/tags/tag10.xml><?xml version="1.0" encoding="utf-8"?>
<p:tagLst xmlns:a="http://schemas.openxmlformats.org/drawingml/2006/main" xmlns:r="http://schemas.openxmlformats.org/officeDocument/2006/relationships" xmlns:p="http://schemas.openxmlformats.org/presentationml/2006/main">
  <p:tag name="TIMING" val="|0.5|5.7|6.7"/>
</p:tagLst>
</file>

<file path=ppt/tags/tag11.xml><?xml version="1.0" encoding="utf-8"?>
<p:tagLst xmlns:a="http://schemas.openxmlformats.org/drawingml/2006/main" xmlns:r="http://schemas.openxmlformats.org/officeDocument/2006/relationships" xmlns:p="http://schemas.openxmlformats.org/presentationml/2006/main">
  <p:tag name="TIMING" val="|0.5|5.7|6.7"/>
</p:tagLst>
</file>

<file path=ppt/tags/tag12.xml><?xml version="1.0" encoding="utf-8"?>
<p:tagLst xmlns:a="http://schemas.openxmlformats.org/drawingml/2006/main" xmlns:r="http://schemas.openxmlformats.org/officeDocument/2006/relationships" xmlns:p="http://schemas.openxmlformats.org/presentationml/2006/main">
  <p:tag name="TIMING" val="|0.5|5.7|6.7"/>
</p:tagLst>
</file>

<file path=ppt/tags/tag13.xml><?xml version="1.0" encoding="utf-8"?>
<p:tagLst xmlns:a="http://schemas.openxmlformats.org/drawingml/2006/main" xmlns:r="http://schemas.openxmlformats.org/officeDocument/2006/relationships" xmlns:p="http://schemas.openxmlformats.org/presentationml/2006/main">
  <p:tag name="TIMING" val="|0.5|5.7|6.7"/>
</p:tagLst>
</file>

<file path=ppt/tags/tag14.xml><?xml version="1.0" encoding="utf-8"?>
<p:tagLst xmlns:a="http://schemas.openxmlformats.org/drawingml/2006/main" xmlns:r="http://schemas.openxmlformats.org/officeDocument/2006/relationships" xmlns:p="http://schemas.openxmlformats.org/presentationml/2006/main">
  <p:tag name="TIMING" val="|0.5|5.7|6.7"/>
</p:tagLst>
</file>

<file path=ppt/tags/tag15.xml><?xml version="1.0" encoding="utf-8"?>
<p:tagLst xmlns:a="http://schemas.openxmlformats.org/drawingml/2006/main" xmlns:r="http://schemas.openxmlformats.org/officeDocument/2006/relationships" xmlns:p="http://schemas.openxmlformats.org/presentationml/2006/main">
  <p:tag name="TIMING" val="|0.5|5.7|6.7"/>
</p:tagLst>
</file>

<file path=ppt/tags/tag16.xml><?xml version="1.0" encoding="utf-8"?>
<p:tagLst xmlns:a="http://schemas.openxmlformats.org/drawingml/2006/main" xmlns:r="http://schemas.openxmlformats.org/officeDocument/2006/relationships" xmlns:p="http://schemas.openxmlformats.org/presentationml/2006/main">
  <p:tag name="TIMING" val="|0.5|5.7|6.7"/>
</p:tagLst>
</file>

<file path=ppt/tags/tag17.xml><?xml version="1.0" encoding="utf-8"?>
<p:tagLst xmlns:a="http://schemas.openxmlformats.org/drawingml/2006/main" xmlns:r="http://schemas.openxmlformats.org/officeDocument/2006/relationships" xmlns:p="http://schemas.openxmlformats.org/presentationml/2006/main">
  <p:tag name="TIMING" val="|0.5|5.7|6.7"/>
</p:tagLst>
</file>

<file path=ppt/tags/tag18.xml><?xml version="1.0" encoding="utf-8"?>
<p:tagLst xmlns:a="http://schemas.openxmlformats.org/drawingml/2006/main" xmlns:r="http://schemas.openxmlformats.org/officeDocument/2006/relationships" xmlns:p="http://schemas.openxmlformats.org/presentationml/2006/main">
  <p:tag name="TIMING" val="|0.5|5.7|6.7"/>
</p:tagLst>
</file>

<file path=ppt/tags/tag19.xml><?xml version="1.0" encoding="utf-8"?>
<p:tagLst xmlns:a="http://schemas.openxmlformats.org/drawingml/2006/main" xmlns:r="http://schemas.openxmlformats.org/officeDocument/2006/relationships" xmlns:p="http://schemas.openxmlformats.org/presentationml/2006/main">
  <p:tag name="TIMING" val="|0.5|5.7|6.7"/>
</p:tagLst>
</file>

<file path=ppt/tags/tag20.xml><?xml version="1.0" encoding="utf-8"?>
<p:tagLst xmlns:a="http://schemas.openxmlformats.org/drawingml/2006/main" xmlns:r="http://schemas.openxmlformats.org/officeDocument/2006/relationships" xmlns:p="http://schemas.openxmlformats.org/presentationml/2006/main">
  <p:tag name="TIMING" val="|0.5|5.7|6.7"/>
</p:tagLst>
</file>

<file path=ppt/tags/tag21.xml><?xml version="1.0" encoding="utf-8"?>
<p:tagLst xmlns:a="http://schemas.openxmlformats.org/drawingml/2006/main" xmlns:r="http://schemas.openxmlformats.org/officeDocument/2006/relationships" xmlns:p="http://schemas.openxmlformats.org/presentationml/2006/main">
  <p:tag name="TIMING" val="|0.5|5.7|6.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4465</TotalTime>
  <Words>3496</Words>
  <Application>Microsoft Macintosh PowerPoint</Application>
  <PresentationFormat>On-screen Show (4:3)</PresentationFormat>
  <Paragraphs>182</Paragraphs>
  <Slides>28</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Times New Roman</vt:lpstr>
      <vt:lpstr>Office Theme</vt:lpstr>
      <vt:lpstr>Title passing on Registration –  A Game Changer in the Conveyancing Process? </vt:lpstr>
      <vt:lpstr>Overview of two systems of land law in Trinidad and Tobago</vt:lpstr>
      <vt:lpstr>Overview of two systems of land  in Trinidad and Tobago </vt:lpstr>
      <vt:lpstr>PowerPoint Presentation</vt:lpstr>
      <vt:lpstr>The effect of the proposed amendments contained in Act No 17 OF 2020 (“The Act”)  - PASSING OF TITLE </vt:lpstr>
      <vt:lpstr>SECTIONS OF THE ACT RELATING TO THE PASSING OF TITLE:</vt:lpstr>
      <vt:lpstr>SECTIONS OF THE ACT RELATING TO THE PASSING OF TITLE:</vt:lpstr>
      <vt:lpstr>SECTIONS OF THE ACT RELATING TO THE PASSING OF TITLE:</vt:lpstr>
      <vt:lpstr>SECTIONS OF THE ACT RELATING TO THE PASSING OF TITLE:</vt:lpstr>
      <vt:lpstr>SECTIONS OF THE ACT RELATING TO THE PASSING OF TITLE:</vt:lpstr>
      <vt:lpstr>SECTIONS OF THE ACT RELATING TO THE PASSING OF TITLE:</vt:lpstr>
      <vt:lpstr>TIME FOR REGISTRATION  OF A REGISTRABLE DOCUMENT </vt:lpstr>
      <vt:lpstr>SPECIFIC EXAMPLES OF THE POSSIBLE IMPACT ON THE CURRENT CONVEYANCING PRACTICE</vt:lpstr>
      <vt:lpstr>SPECIFIC EXAMPLES OF THE POSSIBLE IMPACT ON THE CURRENT CONVEYANCING PRACTICE</vt:lpstr>
      <vt:lpstr>SPECIFIC EXAMPLES OF THE POSSIBLE IMPACT ON THE CURRENT CONVEYANCING PRACTICE</vt:lpstr>
      <vt:lpstr>SPECIFIC EXAMPLES OF THE POSSIBLE IMPACT ON THE CURRENT CONVEYANCING PRACTICE</vt:lpstr>
      <vt:lpstr>SPECIFIC EXAMPLES OF THE POSSIBLE IMPACT ON THE CURRENT CONVEYANCING PRACTICE</vt:lpstr>
      <vt:lpstr>SPECIFIC EXAMPLES OF THE POSSIBLE IMPACT ON THE CURRENT CONVEYANCING PRACTICE</vt:lpstr>
      <vt:lpstr>SPECIFIC EXAMPLES OF THE POSSIBLE IMPACT ON THE CURRENT CONVEYANCING PRACTICE</vt:lpstr>
      <vt:lpstr>SPECIFIC EXAMPLES OF THE POSSIBLE IMPACT ON THE CURRENT CONVEYANCING PRACTICE</vt:lpstr>
      <vt:lpstr>SPECIFIC EXAMPLES OF THE POSSIBLE IMPACT ON THE CURRENT CONVEYANCING PRACTICE</vt:lpstr>
      <vt:lpstr>SPECIFIC EXAMPLES OF THE POSSIBLE IMPACT ON THE CURRENT CONVEYANCING PRACTICE</vt:lpstr>
      <vt:lpstr>SPECIFIC EXAMPLES OF THE POSSIBLE IMPACT ON THE CURRENT CONVEYANCING PRACTICE</vt:lpstr>
      <vt:lpstr>SPECIFIC EXAMPLES OF THE POSSIBLE IMPACT ON THE CURRENT CONVEYANCING PRACTICE</vt:lpstr>
      <vt:lpstr>SPECIFIC EXAMPLES OF THE POSSIBLE IMPACT ON THE CURRENT CONVEYANCING PRACTICE</vt:lpstr>
      <vt:lpstr>SPECIFIC EXAMPLES OF THE POSSIBLE IMPACT ON THE CURRENT CONVEYANCING PRACTICE</vt:lpstr>
      <vt:lpstr>General Points to Consider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Miscellaneous Provisions (Registrar General, Registration of Deeds, Conveyancing and Law of Property, Real Property, Stamp Duty and Registration of Title to Land) Act, 2020, Act No. 17 of 2020 –   Impact on the Conveyancing Process   Thursday 3rd September, 2020</dc:title>
  <dc:creator>Microsoft Office User</dc:creator>
  <cp:lastModifiedBy>Microsoft Office User</cp:lastModifiedBy>
  <cp:revision>39</cp:revision>
  <dcterms:created xsi:type="dcterms:W3CDTF">2020-08-31T00:12:16Z</dcterms:created>
  <dcterms:modified xsi:type="dcterms:W3CDTF">2020-09-03T22:04:24Z</dcterms:modified>
</cp:coreProperties>
</file>